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23"/>
  </p:notesMasterIdLst>
  <p:handoutMasterIdLst>
    <p:handoutMasterId r:id="rId24"/>
  </p:handoutMasterIdLst>
  <p:sldIdLst>
    <p:sldId id="292" r:id="rId2"/>
    <p:sldId id="267" r:id="rId3"/>
    <p:sldId id="257" r:id="rId4"/>
    <p:sldId id="274" r:id="rId5"/>
    <p:sldId id="294" r:id="rId6"/>
    <p:sldId id="275" r:id="rId7"/>
    <p:sldId id="288" r:id="rId8"/>
    <p:sldId id="264" r:id="rId9"/>
    <p:sldId id="277" r:id="rId10"/>
    <p:sldId id="259" r:id="rId11"/>
    <p:sldId id="296" r:id="rId12"/>
    <p:sldId id="297" r:id="rId13"/>
    <p:sldId id="269" r:id="rId14"/>
    <p:sldId id="282" r:id="rId15"/>
    <p:sldId id="298" r:id="rId16"/>
    <p:sldId id="283" r:id="rId17"/>
    <p:sldId id="299" r:id="rId18"/>
    <p:sldId id="300" r:id="rId19"/>
    <p:sldId id="284" r:id="rId20"/>
    <p:sldId id="287" r:id="rId21"/>
    <p:sldId id="301" r:id="rId2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75402" autoAdjust="0"/>
  </p:normalViewPr>
  <p:slideViewPr>
    <p:cSldViewPr>
      <p:cViewPr varScale="1">
        <p:scale>
          <a:sx n="55" d="100"/>
          <a:sy n="55" d="100"/>
        </p:scale>
        <p:origin x="183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864" y="22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Times New Roman" pitchFamily="18" charset="0"/>
              </a:defRPr>
            </a:lvl1pPr>
          </a:lstStyle>
          <a:p>
            <a:pPr>
              <a:defRPr/>
            </a:pPr>
            <a:endParaRPr lang="en-US" altLang="en-US"/>
          </a:p>
        </p:txBody>
      </p:sp>
      <p:sp>
        <p:nvSpPr>
          <p:cNvPr id="19459" name="Rectangle 1027"/>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Times New Roman" pitchFamily="18" charset="0"/>
              </a:defRPr>
            </a:lvl1pPr>
          </a:lstStyle>
          <a:p>
            <a:pPr>
              <a:defRPr/>
            </a:pPr>
            <a:endParaRPr lang="en-US" altLang="en-US"/>
          </a:p>
        </p:txBody>
      </p:sp>
      <p:sp>
        <p:nvSpPr>
          <p:cNvPr id="19460" name="Rectangle 1028"/>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Times New Roman" pitchFamily="18" charset="0"/>
              </a:defRPr>
            </a:lvl1pPr>
          </a:lstStyle>
          <a:p>
            <a:pPr>
              <a:defRPr/>
            </a:pPr>
            <a:endParaRPr lang="en-US" altLang="en-US"/>
          </a:p>
        </p:txBody>
      </p:sp>
      <p:sp>
        <p:nvSpPr>
          <p:cNvPr id="19461" name="Rectangle 1029"/>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itchFamily="18" charset="0"/>
              </a:defRPr>
            </a:lvl1pPr>
          </a:lstStyle>
          <a:p>
            <a:pPr>
              <a:defRPr/>
            </a:pPr>
            <a:fld id="{81977BFF-ADB3-43D1-8370-9AAB1E5EFF46}" type="slidenum">
              <a:rPr lang="en-US" altLang="en-US"/>
              <a:pPr>
                <a:defRPr/>
              </a:pPr>
              <a:t>‹#›</a:t>
            </a:fld>
            <a:endParaRPr lang="en-US" altLang="en-US"/>
          </a:p>
        </p:txBody>
      </p:sp>
    </p:spTree>
    <p:extLst>
      <p:ext uri="{BB962C8B-B14F-4D97-AF65-F5344CB8AC3E}">
        <p14:creationId xmlns:p14="http://schemas.microsoft.com/office/powerpoint/2010/main" val="37603732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Times New Roman" pitchFamily="18" charset="0"/>
              </a:defRPr>
            </a:lvl1pPr>
          </a:lstStyle>
          <a:p>
            <a:pPr>
              <a:defRPr/>
            </a:pPr>
            <a:endParaRPr lang="en-US" altLang="en-US"/>
          </a:p>
        </p:txBody>
      </p:sp>
      <p:sp>
        <p:nvSpPr>
          <p:cNvPr id="112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Times New Roman" pitchFamily="18" charset="0"/>
              </a:defRPr>
            </a:lvl1pPr>
          </a:lstStyle>
          <a:p>
            <a:pPr>
              <a:defRPr/>
            </a:pPr>
            <a:endParaRPr lang="en-US" altLang="en-US"/>
          </a:p>
        </p:txBody>
      </p:sp>
      <p:sp>
        <p:nvSpPr>
          <p:cNvPr id="307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
        <p:nvSpPr>
          <p:cNvPr id="112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Times New Roman" pitchFamily="18" charset="0"/>
              </a:defRPr>
            </a:lvl1pPr>
          </a:lstStyle>
          <a:p>
            <a:pPr>
              <a:defRPr/>
            </a:pPr>
            <a:endParaRPr lang="en-US" altLang="en-US"/>
          </a:p>
        </p:txBody>
      </p:sp>
      <p:sp>
        <p:nvSpPr>
          <p:cNvPr id="112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itchFamily="18" charset="0"/>
              </a:defRPr>
            </a:lvl1pPr>
          </a:lstStyle>
          <a:p>
            <a:pPr>
              <a:defRPr/>
            </a:pPr>
            <a:fld id="{C86BB530-39C9-48CF-B7A1-428C8769D8E9}" type="slidenum">
              <a:rPr lang="en-US" altLang="en-US"/>
              <a:pPr>
                <a:defRPr/>
              </a:pPr>
              <a:t>‹#›</a:t>
            </a:fld>
            <a:endParaRPr lang="en-US" altLang="en-US"/>
          </a:p>
        </p:txBody>
      </p:sp>
    </p:spTree>
    <p:extLst>
      <p:ext uri="{BB962C8B-B14F-4D97-AF65-F5344CB8AC3E}">
        <p14:creationId xmlns:p14="http://schemas.microsoft.com/office/powerpoint/2010/main" val="17084865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www.m-w.com/cgi-bin/dictionary?book=Dictionary&amp;va=fondness" TargetMode="External"/><Relationship Id="rId3" Type="http://schemas.openxmlformats.org/officeDocument/2006/relationships/hyperlink" Target="http://www.m-w.com/cgi-bin/dictionary?book=Dictionary&amp;va=romance" TargetMode="External"/><Relationship Id="rId7" Type="http://schemas.openxmlformats.org/officeDocument/2006/relationships/hyperlink" Target="http://www.m-w.com/cgi-bin/dictionary?book=Dictionary&amp;va=affections"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www.m-w.com/cgi-bin/dictionary?book=Dictionary&amp;va=romanticism" TargetMode="External"/><Relationship Id="rId11" Type="http://schemas.openxmlformats.org/officeDocument/2006/relationships/hyperlink" Target="http://www.m-w.com/cgi-bin/dictionary?book=Dictionary&amp;va=attribute" TargetMode="External"/><Relationship Id="rId5" Type="http://schemas.openxmlformats.org/officeDocument/2006/relationships/hyperlink" Target="http://www.m-w.com/cgi-bin/dictionary?book=Dictionary&amp;va=visionary" TargetMode="External"/><Relationship Id="rId10" Type="http://schemas.openxmlformats.org/officeDocument/2006/relationships/hyperlink" Target="http://www.m-w.com/cgi-bin/dictionary?book=Dictionary&amp;va=malady" TargetMode="External"/><Relationship Id="rId4" Type="http://schemas.openxmlformats.org/officeDocument/2006/relationships/hyperlink" Target="http://www.m-w.com/cgi-bin/dictionary?book=Dictionary&amp;va=imaginary" TargetMode="External"/><Relationship Id="rId9" Type="http://schemas.openxmlformats.org/officeDocument/2006/relationships/hyperlink" Target="http://www.m-w.com/cgi-bin/dictionary?book=Dictionary&amp;va=disease"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815CDE51-914C-41D8-BAEA-F6294A3B9DC2}" type="slidenum">
              <a:rPr lang="en-US" altLang="en-US"/>
              <a:pPr>
                <a:spcBef>
                  <a:spcPct val="0"/>
                </a:spcBef>
              </a:pPr>
              <a:t>2</a:t>
            </a:fld>
            <a:endParaRPr lang="en-US" alt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xfrm>
            <a:off x="685800" y="4267200"/>
            <a:ext cx="55626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lvl="1" indent="0"/>
            <a:r>
              <a:rPr lang="en-US" altLang="en-US" sz="1000" smtClean="0"/>
              <a:t>MERRIAM WEBSTER DEFINITIONS:</a:t>
            </a:r>
          </a:p>
          <a:p>
            <a:r>
              <a:rPr lang="en-US" altLang="en-US" sz="1000" smtClean="0">
                <a:solidFill>
                  <a:schemeClr val="tx2"/>
                </a:solidFill>
              </a:rPr>
              <a:t>Main Entry: </a:t>
            </a:r>
            <a:r>
              <a:rPr lang="en-US" altLang="en-US" sz="1000" b="1" smtClean="0">
                <a:solidFill>
                  <a:schemeClr val="tx2"/>
                </a:solidFill>
              </a:rPr>
              <a:t>erot·ic</a:t>
            </a:r>
            <a:r>
              <a:rPr lang="en-US" altLang="en-US" sz="1000" smtClean="0">
                <a:solidFill>
                  <a:schemeClr val="tx2"/>
                </a:solidFill>
              </a:rPr>
              <a:t>  	Function: </a:t>
            </a:r>
            <a:r>
              <a:rPr lang="en-US" altLang="en-US" sz="1000" i="1" smtClean="0">
                <a:solidFill>
                  <a:schemeClr val="tx2"/>
                </a:solidFill>
              </a:rPr>
              <a:t>adjective</a:t>
            </a:r>
            <a:endParaRPr lang="en-US" altLang="en-US" sz="1000" smtClean="0">
              <a:solidFill>
                <a:schemeClr val="tx2"/>
              </a:solidFill>
            </a:endParaRPr>
          </a:p>
          <a:p>
            <a:r>
              <a:rPr lang="en-US" altLang="en-US" sz="1000" b="1" smtClean="0">
                <a:solidFill>
                  <a:schemeClr val="tx2"/>
                </a:solidFill>
              </a:rPr>
              <a:t>1</a:t>
            </a:r>
            <a:r>
              <a:rPr lang="en-US" altLang="en-US" sz="1000" smtClean="0">
                <a:solidFill>
                  <a:schemeClr val="tx2"/>
                </a:solidFill>
              </a:rPr>
              <a:t> </a:t>
            </a:r>
            <a:r>
              <a:rPr lang="en-US" altLang="en-US" sz="1000" b="1" smtClean="0">
                <a:solidFill>
                  <a:schemeClr val="tx2"/>
                </a:solidFill>
              </a:rPr>
              <a:t>:</a:t>
            </a:r>
            <a:r>
              <a:rPr lang="en-US" altLang="en-US" sz="1000" smtClean="0">
                <a:solidFill>
                  <a:schemeClr val="tx2"/>
                </a:solidFill>
              </a:rPr>
              <a:t> of, devoted to, or tending to arouse sexual love or desire &lt;</a:t>
            </a:r>
            <a:r>
              <a:rPr lang="en-US" altLang="en-US" sz="1000" i="1" smtClean="0">
                <a:solidFill>
                  <a:schemeClr val="tx2"/>
                </a:solidFill>
              </a:rPr>
              <a:t>erotic</a:t>
            </a:r>
            <a:r>
              <a:rPr lang="en-US" altLang="en-US" sz="1000" smtClean="0">
                <a:solidFill>
                  <a:schemeClr val="tx2"/>
                </a:solidFill>
              </a:rPr>
              <a:t> art&gt;</a:t>
            </a:r>
            <a:br>
              <a:rPr lang="en-US" altLang="en-US" sz="1000" smtClean="0">
                <a:solidFill>
                  <a:schemeClr val="tx2"/>
                </a:solidFill>
              </a:rPr>
            </a:br>
            <a:r>
              <a:rPr lang="en-US" altLang="en-US" sz="1000" b="1" smtClean="0">
                <a:solidFill>
                  <a:schemeClr val="tx2"/>
                </a:solidFill>
              </a:rPr>
              <a:t>2</a:t>
            </a:r>
            <a:r>
              <a:rPr lang="en-US" altLang="en-US" sz="1000" smtClean="0">
                <a:solidFill>
                  <a:schemeClr val="tx2"/>
                </a:solidFill>
              </a:rPr>
              <a:t> </a:t>
            </a:r>
            <a:r>
              <a:rPr lang="en-US" altLang="en-US" sz="1000" b="1" smtClean="0">
                <a:solidFill>
                  <a:schemeClr val="tx2"/>
                </a:solidFill>
              </a:rPr>
              <a:t>:</a:t>
            </a:r>
            <a:r>
              <a:rPr lang="en-US" altLang="en-US" sz="1000" smtClean="0">
                <a:solidFill>
                  <a:schemeClr val="tx2"/>
                </a:solidFill>
              </a:rPr>
              <a:t> strongly marked or affected by sexual desire</a:t>
            </a:r>
            <a:br>
              <a:rPr lang="en-US" altLang="en-US" sz="1000" smtClean="0">
                <a:solidFill>
                  <a:schemeClr val="tx2"/>
                </a:solidFill>
              </a:rPr>
            </a:br>
            <a:r>
              <a:rPr lang="en-US" altLang="en-US" sz="1000" smtClean="0">
                <a:solidFill>
                  <a:schemeClr val="tx2"/>
                </a:solidFill>
              </a:rPr>
              <a:t>- </a:t>
            </a:r>
            <a:r>
              <a:rPr lang="en-US" altLang="en-US" sz="1000" b="1" smtClean="0">
                <a:solidFill>
                  <a:schemeClr val="tx2"/>
                </a:solidFill>
              </a:rPr>
              <a:t>erotic</a:t>
            </a:r>
            <a:r>
              <a:rPr lang="en-US" altLang="en-US" sz="1000" smtClean="0">
                <a:solidFill>
                  <a:schemeClr val="tx2"/>
                </a:solidFill>
              </a:rPr>
              <a:t> </a:t>
            </a:r>
            <a:r>
              <a:rPr lang="en-US" altLang="en-US" sz="1000" i="1" smtClean="0">
                <a:solidFill>
                  <a:schemeClr val="tx2"/>
                </a:solidFill>
              </a:rPr>
              <a:t>noun</a:t>
            </a:r>
            <a:r>
              <a:rPr lang="en-US" altLang="en-US" sz="1000" smtClean="0">
                <a:solidFill>
                  <a:schemeClr val="tx2"/>
                </a:solidFill>
              </a:rPr>
              <a:t>		 </a:t>
            </a:r>
            <a:r>
              <a:rPr lang="en-US" altLang="en-US" sz="1000" b="1" smtClean="0">
                <a:solidFill>
                  <a:schemeClr val="tx2"/>
                </a:solidFill>
              </a:rPr>
              <a:t>erot·i·cal·ly</a:t>
            </a:r>
            <a:r>
              <a:rPr lang="en-US" altLang="en-US" sz="1000" smtClean="0">
                <a:solidFill>
                  <a:schemeClr val="tx2"/>
                </a:solidFill>
              </a:rPr>
              <a:t>   /-ti-k(&amp;-)lE/ </a:t>
            </a:r>
            <a:r>
              <a:rPr lang="en-US" altLang="en-US" sz="1000" i="1" smtClean="0">
                <a:solidFill>
                  <a:schemeClr val="tx2"/>
                </a:solidFill>
              </a:rPr>
              <a:t>adverb</a:t>
            </a:r>
            <a:r>
              <a:rPr lang="en-US" altLang="en-US" sz="1000" smtClean="0">
                <a:solidFill>
                  <a:schemeClr val="tx2"/>
                </a:solidFill>
              </a:rPr>
              <a:t> </a:t>
            </a:r>
          </a:p>
          <a:p>
            <a:r>
              <a:rPr lang="en-US" altLang="en-US" sz="1000" smtClean="0">
                <a:solidFill>
                  <a:schemeClr val="tx2"/>
                </a:solidFill>
              </a:rPr>
              <a:t>Main Entry: </a:t>
            </a:r>
            <a:r>
              <a:rPr lang="en-US" altLang="en-US" sz="1000" b="1" baseline="30000" smtClean="0">
                <a:solidFill>
                  <a:schemeClr val="tx2"/>
                </a:solidFill>
              </a:rPr>
              <a:t>1</a:t>
            </a:r>
            <a:r>
              <a:rPr lang="en-US" altLang="en-US" sz="1000" b="1" smtClean="0">
                <a:solidFill>
                  <a:schemeClr val="tx2"/>
                </a:solidFill>
              </a:rPr>
              <a:t>ro·man·tic</a:t>
            </a:r>
            <a:r>
              <a:rPr lang="en-US" altLang="en-US" sz="1000" smtClean="0">
                <a:solidFill>
                  <a:schemeClr val="tx2"/>
                </a:solidFill>
              </a:rPr>
              <a:t>  	Function: </a:t>
            </a:r>
            <a:r>
              <a:rPr lang="en-US" altLang="en-US" sz="1000" i="1" smtClean="0">
                <a:solidFill>
                  <a:schemeClr val="tx2"/>
                </a:solidFill>
              </a:rPr>
              <a:t>adjective</a:t>
            </a:r>
            <a:r>
              <a:rPr lang="en-US" altLang="en-US" sz="1000" smtClean="0">
                <a:solidFill>
                  <a:schemeClr val="tx2"/>
                </a:solidFill>
              </a:rPr>
              <a:t/>
            </a:r>
            <a:br>
              <a:rPr lang="en-US" altLang="en-US" sz="1000" smtClean="0">
                <a:solidFill>
                  <a:schemeClr val="tx2"/>
                </a:solidFill>
              </a:rPr>
            </a:br>
            <a:r>
              <a:rPr lang="en-US" altLang="en-US" sz="1000" b="1" smtClean="0">
                <a:solidFill>
                  <a:schemeClr val="tx2"/>
                </a:solidFill>
              </a:rPr>
              <a:t>1</a:t>
            </a:r>
            <a:r>
              <a:rPr lang="en-US" altLang="en-US" sz="1000" smtClean="0">
                <a:solidFill>
                  <a:schemeClr val="tx2"/>
                </a:solidFill>
              </a:rPr>
              <a:t> </a:t>
            </a:r>
            <a:r>
              <a:rPr lang="en-US" altLang="en-US" sz="1000" b="1" smtClean="0">
                <a:solidFill>
                  <a:schemeClr val="tx2"/>
                </a:solidFill>
              </a:rPr>
              <a:t>:</a:t>
            </a:r>
            <a:r>
              <a:rPr lang="en-US" altLang="en-US" sz="1000" smtClean="0">
                <a:solidFill>
                  <a:schemeClr val="tx2"/>
                </a:solidFill>
              </a:rPr>
              <a:t> consisting of or resembling a </a:t>
            </a:r>
            <a:r>
              <a:rPr lang="en-US" altLang="en-US" sz="1000" smtClean="0">
                <a:solidFill>
                  <a:schemeClr val="tx2"/>
                </a:solidFill>
                <a:hlinkClick r:id="rId3"/>
              </a:rPr>
              <a:t>romance</a:t>
            </a:r>
            <a:r>
              <a:rPr lang="en-US" altLang="en-US" sz="1000" smtClean="0">
                <a:solidFill>
                  <a:schemeClr val="tx2"/>
                </a:solidFill>
              </a:rPr>
              <a:t/>
            </a:r>
            <a:br>
              <a:rPr lang="en-US" altLang="en-US" sz="1000" smtClean="0">
                <a:solidFill>
                  <a:schemeClr val="tx2"/>
                </a:solidFill>
              </a:rPr>
            </a:br>
            <a:r>
              <a:rPr lang="en-US" altLang="en-US" sz="1000" b="1" smtClean="0">
                <a:solidFill>
                  <a:schemeClr val="tx2"/>
                </a:solidFill>
              </a:rPr>
              <a:t>2</a:t>
            </a:r>
            <a:r>
              <a:rPr lang="en-US" altLang="en-US" sz="1000" smtClean="0">
                <a:solidFill>
                  <a:schemeClr val="tx2"/>
                </a:solidFill>
              </a:rPr>
              <a:t> </a:t>
            </a:r>
            <a:r>
              <a:rPr lang="en-US" altLang="en-US" sz="1000" b="1" smtClean="0">
                <a:solidFill>
                  <a:schemeClr val="tx2"/>
                </a:solidFill>
              </a:rPr>
              <a:t>:</a:t>
            </a:r>
            <a:r>
              <a:rPr lang="en-US" altLang="en-US" sz="1000" smtClean="0">
                <a:solidFill>
                  <a:schemeClr val="tx2"/>
                </a:solidFill>
              </a:rPr>
              <a:t> having no basis in fact </a:t>
            </a:r>
            <a:r>
              <a:rPr lang="en-US" altLang="en-US" sz="1000" b="1" smtClean="0">
                <a:solidFill>
                  <a:schemeClr val="tx2"/>
                </a:solidFill>
              </a:rPr>
              <a:t>: </a:t>
            </a:r>
            <a:r>
              <a:rPr lang="en-US" altLang="en-US" sz="1000" b="1" smtClean="0">
                <a:solidFill>
                  <a:schemeClr val="tx2"/>
                </a:solidFill>
                <a:hlinkClick r:id="rId4"/>
              </a:rPr>
              <a:t>IMAGINARY</a:t>
            </a:r>
            <a:r>
              <a:rPr lang="en-US" altLang="en-US" sz="1000" smtClean="0">
                <a:solidFill>
                  <a:schemeClr val="tx2"/>
                </a:solidFill>
              </a:rPr>
              <a:t/>
            </a:r>
            <a:br>
              <a:rPr lang="en-US" altLang="en-US" sz="1000" smtClean="0">
                <a:solidFill>
                  <a:schemeClr val="tx2"/>
                </a:solidFill>
              </a:rPr>
            </a:br>
            <a:r>
              <a:rPr lang="en-US" altLang="en-US" sz="1000" b="1" smtClean="0">
                <a:solidFill>
                  <a:schemeClr val="tx2"/>
                </a:solidFill>
              </a:rPr>
              <a:t>3</a:t>
            </a:r>
            <a:r>
              <a:rPr lang="en-US" altLang="en-US" sz="1000" smtClean="0">
                <a:solidFill>
                  <a:schemeClr val="tx2"/>
                </a:solidFill>
              </a:rPr>
              <a:t> </a:t>
            </a:r>
            <a:r>
              <a:rPr lang="en-US" altLang="en-US" sz="1000" b="1" smtClean="0">
                <a:solidFill>
                  <a:schemeClr val="tx2"/>
                </a:solidFill>
              </a:rPr>
              <a:t>:</a:t>
            </a:r>
            <a:r>
              <a:rPr lang="en-US" altLang="en-US" sz="1000" smtClean="0">
                <a:solidFill>
                  <a:schemeClr val="tx2"/>
                </a:solidFill>
              </a:rPr>
              <a:t> impractical in conception or plan </a:t>
            </a:r>
            <a:r>
              <a:rPr lang="en-US" altLang="en-US" sz="1000" b="1" smtClean="0">
                <a:solidFill>
                  <a:schemeClr val="tx2"/>
                </a:solidFill>
              </a:rPr>
              <a:t>: </a:t>
            </a:r>
            <a:r>
              <a:rPr lang="en-US" altLang="en-US" sz="1000" b="1" smtClean="0">
                <a:solidFill>
                  <a:schemeClr val="tx2"/>
                </a:solidFill>
                <a:hlinkClick r:id="rId5"/>
              </a:rPr>
              <a:t>VISIONARY</a:t>
            </a:r>
            <a:r>
              <a:rPr lang="en-US" altLang="en-US" sz="1000" smtClean="0">
                <a:solidFill>
                  <a:schemeClr val="tx2"/>
                </a:solidFill>
              </a:rPr>
              <a:t/>
            </a:r>
            <a:br>
              <a:rPr lang="en-US" altLang="en-US" sz="1000" smtClean="0">
                <a:solidFill>
                  <a:schemeClr val="tx2"/>
                </a:solidFill>
              </a:rPr>
            </a:br>
            <a:r>
              <a:rPr lang="en-US" altLang="en-US" sz="1000" b="1" smtClean="0">
                <a:solidFill>
                  <a:schemeClr val="tx2"/>
                </a:solidFill>
              </a:rPr>
              <a:t>4 a</a:t>
            </a:r>
            <a:r>
              <a:rPr lang="en-US" altLang="en-US" sz="1000" smtClean="0">
                <a:solidFill>
                  <a:schemeClr val="tx2"/>
                </a:solidFill>
              </a:rPr>
              <a:t> </a:t>
            </a:r>
            <a:r>
              <a:rPr lang="en-US" altLang="en-US" sz="1000" b="1" smtClean="0">
                <a:solidFill>
                  <a:schemeClr val="tx2"/>
                </a:solidFill>
              </a:rPr>
              <a:t>:</a:t>
            </a:r>
            <a:r>
              <a:rPr lang="en-US" altLang="en-US" sz="1000" smtClean="0">
                <a:solidFill>
                  <a:schemeClr val="tx2"/>
                </a:solidFill>
              </a:rPr>
              <a:t> marked by the imaginative or emotional appeal of what is heroic, adventurous, remote, mysterious, or idealized </a:t>
            </a:r>
            <a:r>
              <a:rPr lang="en-US" altLang="en-US" sz="1000" b="1" smtClean="0">
                <a:solidFill>
                  <a:schemeClr val="tx2"/>
                </a:solidFill>
              </a:rPr>
              <a:t>b</a:t>
            </a:r>
            <a:r>
              <a:rPr lang="en-US" altLang="en-US" sz="1000" smtClean="0">
                <a:solidFill>
                  <a:schemeClr val="tx2"/>
                </a:solidFill>
              </a:rPr>
              <a:t> </a:t>
            </a:r>
            <a:r>
              <a:rPr lang="en-US" altLang="en-US" sz="1000" i="1" smtClean="0">
                <a:solidFill>
                  <a:schemeClr val="tx2"/>
                </a:solidFill>
              </a:rPr>
              <a:t>often capitalized</a:t>
            </a:r>
            <a:r>
              <a:rPr lang="en-US" altLang="en-US" sz="1000" smtClean="0">
                <a:solidFill>
                  <a:schemeClr val="tx2"/>
                </a:solidFill>
              </a:rPr>
              <a:t> </a:t>
            </a:r>
            <a:r>
              <a:rPr lang="en-US" altLang="en-US" sz="1000" b="1" smtClean="0">
                <a:solidFill>
                  <a:schemeClr val="tx2"/>
                </a:solidFill>
              </a:rPr>
              <a:t>:</a:t>
            </a:r>
            <a:r>
              <a:rPr lang="en-US" altLang="en-US" sz="1000" smtClean="0">
                <a:solidFill>
                  <a:schemeClr val="tx2"/>
                </a:solidFill>
              </a:rPr>
              <a:t> of, relating to, or having the characteristics of </a:t>
            </a:r>
            <a:r>
              <a:rPr lang="en-US" altLang="en-US" sz="1000" smtClean="0">
                <a:solidFill>
                  <a:schemeClr val="tx2"/>
                </a:solidFill>
                <a:hlinkClick r:id="rId6"/>
              </a:rPr>
              <a:t>romanticism</a:t>
            </a:r>
            <a:r>
              <a:rPr lang="en-US" altLang="en-US" sz="1000" smtClean="0">
                <a:solidFill>
                  <a:schemeClr val="tx2"/>
                </a:solidFill>
              </a:rPr>
              <a:t> </a:t>
            </a:r>
            <a:r>
              <a:rPr lang="en-US" altLang="en-US" sz="1000" b="1" smtClean="0">
                <a:solidFill>
                  <a:schemeClr val="tx2"/>
                </a:solidFill>
              </a:rPr>
              <a:t>c</a:t>
            </a:r>
            <a:r>
              <a:rPr lang="en-US" altLang="en-US" sz="1000" smtClean="0">
                <a:solidFill>
                  <a:schemeClr val="tx2"/>
                </a:solidFill>
              </a:rPr>
              <a:t> </a:t>
            </a:r>
            <a:r>
              <a:rPr lang="en-US" altLang="en-US" sz="1000" b="1" smtClean="0">
                <a:solidFill>
                  <a:schemeClr val="tx2"/>
                </a:solidFill>
              </a:rPr>
              <a:t>:</a:t>
            </a:r>
            <a:r>
              <a:rPr lang="en-US" altLang="en-US" sz="1000" smtClean="0">
                <a:solidFill>
                  <a:schemeClr val="tx2"/>
                </a:solidFill>
              </a:rPr>
              <a:t> of or relating to music of the 19th century characterized by an emphasis on subjective emotional qualities and freedom of form; </a:t>
            </a:r>
            <a:r>
              <a:rPr lang="en-US" altLang="en-US" sz="1000" i="1" smtClean="0">
                <a:solidFill>
                  <a:schemeClr val="tx2"/>
                </a:solidFill>
              </a:rPr>
              <a:t>also</a:t>
            </a:r>
            <a:r>
              <a:rPr lang="en-US" altLang="en-US" sz="1000" smtClean="0">
                <a:solidFill>
                  <a:schemeClr val="tx2"/>
                </a:solidFill>
              </a:rPr>
              <a:t> </a:t>
            </a:r>
            <a:r>
              <a:rPr lang="en-US" altLang="en-US" sz="1000" b="1" smtClean="0">
                <a:solidFill>
                  <a:schemeClr val="tx2"/>
                </a:solidFill>
              </a:rPr>
              <a:t>:</a:t>
            </a:r>
            <a:r>
              <a:rPr lang="en-US" altLang="en-US" sz="1000" smtClean="0">
                <a:solidFill>
                  <a:schemeClr val="tx2"/>
                </a:solidFill>
              </a:rPr>
              <a:t> of or relating to a composer of this music</a:t>
            </a:r>
            <a:br>
              <a:rPr lang="en-US" altLang="en-US" sz="1000" smtClean="0">
                <a:solidFill>
                  <a:schemeClr val="tx2"/>
                </a:solidFill>
              </a:rPr>
            </a:br>
            <a:r>
              <a:rPr lang="en-US" altLang="en-US" sz="1000" b="1" smtClean="0">
                <a:solidFill>
                  <a:schemeClr val="tx2"/>
                </a:solidFill>
              </a:rPr>
              <a:t>5 a</a:t>
            </a:r>
            <a:r>
              <a:rPr lang="en-US" altLang="en-US" sz="1000" smtClean="0">
                <a:solidFill>
                  <a:schemeClr val="tx2"/>
                </a:solidFill>
              </a:rPr>
              <a:t> </a:t>
            </a:r>
            <a:r>
              <a:rPr lang="en-US" altLang="en-US" sz="1000" b="1" smtClean="0">
                <a:solidFill>
                  <a:schemeClr val="tx2"/>
                </a:solidFill>
              </a:rPr>
              <a:t>:</a:t>
            </a:r>
            <a:r>
              <a:rPr lang="en-US" altLang="en-US" sz="1000" smtClean="0">
                <a:solidFill>
                  <a:schemeClr val="tx2"/>
                </a:solidFill>
              </a:rPr>
              <a:t> having an inclination for </a:t>
            </a:r>
            <a:r>
              <a:rPr lang="en-US" altLang="en-US" sz="1000" smtClean="0">
                <a:solidFill>
                  <a:schemeClr val="tx2"/>
                </a:solidFill>
                <a:hlinkClick r:id="rId3"/>
              </a:rPr>
              <a:t>romance</a:t>
            </a:r>
            <a:r>
              <a:rPr lang="en-US" altLang="en-US" sz="1000" smtClean="0">
                <a:solidFill>
                  <a:schemeClr val="tx2"/>
                </a:solidFill>
              </a:rPr>
              <a:t> </a:t>
            </a:r>
            <a:r>
              <a:rPr lang="en-US" altLang="en-US" sz="1000" b="1" smtClean="0">
                <a:solidFill>
                  <a:schemeClr val="tx2"/>
                </a:solidFill>
              </a:rPr>
              <a:t>:</a:t>
            </a:r>
            <a:r>
              <a:rPr lang="en-US" altLang="en-US" sz="1000" smtClean="0">
                <a:solidFill>
                  <a:schemeClr val="tx2"/>
                </a:solidFill>
              </a:rPr>
              <a:t> responsive to the appeal of what is idealized, heroic, or adventurous </a:t>
            </a:r>
            <a:r>
              <a:rPr lang="en-US" altLang="en-US" sz="1000" b="1" smtClean="0">
                <a:solidFill>
                  <a:schemeClr val="tx2"/>
                </a:solidFill>
              </a:rPr>
              <a:t>b</a:t>
            </a:r>
            <a:r>
              <a:rPr lang="en-US" altLang="en-US" sz="1000" smtClean="0">
                <a:solidFill>
                  <a:schemeClr val="tx2"/>
                </a:solidFill>
              </a:rPr>
              <a:t> </a:t>
            </a:r>
            <a:r>
              <a:rPr lang="en-US" altLang="en-US" sz="1000" b="1" smtClean="0">
                <a:solidFill>
                  <a:schemeClr val="tx2"/>
                </a:solidFill>
              </a:rPr>
              <a:t>:</a:t>
            </a:r>
            <a:r>
              <a:rPr lang="en-US" altLang="en-US" sz="1000" smtClean="0">
                <a:solidFill>
                  <a:schemeClr val="tx2"/>
                </a:solidFill>
              </a:rPr>
              <a:t> marked by expressions of love or affection </a:t>
            </a:r>
            <a:r>
              <a:rPr lang="en-US" altLang="en-US" sz="1000" b="1" smtClean="0">
                <a:solidFill>
                  <a:schemeClr val="tx2"/>
                </a:solidFill>
              </a:rPr>
              <a:t>c</a:t>
            </a:r>
            <a:r>
              <a:rPr lang="en-US" altLang="en-US" sz="1000" smtClean="0">
                <a:solidFill>
                  <a:schemeClr val="tx2"/>
                </a:solidFill>
              </a:rPr>
              <a:t> </a:t>
            </a:r>
            <a:r>
              <a:rPr lang="en-US" altLang="en-US" sz="1000" b="1" smtClean="0">
                <a:solidFill>
                  <a:schemeClr val="tx2"/>
                </a:solidFill>
              </a:rPr>
              <a:t>:</a:t>
            </a:r>
            <a:r>
              <a:rPr lang="en-US" altLang="en-US" sz="1000" smtClean="0">
                <a:solidFill>
                  <a:schemeClr val="tx2"/>
                </a:solidFill>
              </a:rPr>
              <a:t> conducive to or suitable for lovemaking</a:t>
            </a:r>
            <a:br>
              <a:rPr lang="en-US" altLang="en-US" sz="1000" smtClean="0">
                <a:solidFill>
                  <a:schemeClr val="tx2"/>
                </a:solidFill>
              </a:rPr>
            </a:br>
            <a:r>
              <a:rPr lang="en-US" altLang="en-US" sz="1000" b="1" smtClean="0">
                <a:solidFill>
                  <a:schemeClr val="tx2"/>
                </a:solidFill>
              </a:rPr>
              <a:t>6</a:t>
            </a:r>
            <a:r>
              <a:rPr lang="en-US" altLang="en-US" sz="1000" smtClean="0">
                <a:solidFill>
                  <a:schemeClr val="tx2"/>
                </a:solidFill>
              </a:rPr>
              <a:t> </a:t>
            </a:r>
            <a:r>
              <a:rPr lang="en-US" altLang="en-US" sz="1000" b="1" smtClean="0">
                <a:solidFill>
                  <a:schemeClr val="tx2"/>
                </a:solidFill>
              </a:rPr>
              <a:t>:</a:t>
            </a:r>
            <a:r>
              <a:rPr lang="en-US" altLang="en-US" sz="1000" smtClean="0">
                <a:solidFill>
                  <a:schemeClr val="tx2"/>
                </a:solidFill>
              </a:rPr>
              <a:t> of, relating to, or constituting the part of the hero especially in a light comedy</a:t>
            </a:r>
            <a:br>
              <a:rPr lang="en-US" altLang="en-US" sz="1000" smtClean="0">
                <a:solidFill>
                  <a:schemeClr val="tx2"/>
                </a:solidFill>
              </a:rPr>
            </a:br>
            <a:r>
              <a:rPr lang="en-US" altLang="en-US" sz="1000" smtClean="0">
                <a:solidFill>
                  <a:schemeClr val="tx2"/>
                </a:solidFill>
              </a:rPr>
              <a:t>- </a:t>
            </a:r>
            <a:r>
              <a:rPr lang="en-US" altLang="en-US" sz="1000" b="1" smtClean="0">
                <a:solidFill>
                  <a:schemeClr val="tx2"/>
                </a:solidFill>
              </a:rPr>
              <a:t>ro·man·ti·cal·ly</a:t>
            </a:r>
            <a:r>
              <a:rPr lang="en-US" altLang="en-US" sz="1000" smtClean="0">
                <a:solidFill>
                  <a:schemeClr val="tx2"/>
                </a:solidFill>
              </a:rPr>
              <a:t>   /-ti-k(&amp;-)lE/ </a:t>
            </a:r>
            <a:r>
              <a:rPr lang="en-US" altLang="en-US" sz="1000" i="1" smtClean="0">
                <a:solidFill>
                  <a:schemeClr val="tx2"/>
                </a:solidFill>
              </a:rPr>
              <a:t>adverb</a:t>
            </a:r>
            <a:r>
              <a:rPr lang="en-US" altLang="en-US" sz="1000" smtClean="0">
                <a:solidFill>
                  <a:schemeClr val="tx2"/>
                </a:solidFill>
              </a:rPr>
              <a:t> </a:t>
            </a:r>
          </a:p>
          <a:p>
            <a:r>
              <a:rPr lang="en-US" altLang="en-US" sz="1000" smtClean="0">
                <a:solidFill>
                  <a:schemeClr val="tx2"/>
                </a:solidFill>
              </a:rPr>
              <a:t>Main Entry: </a:t>
            </a:r>
            <a:r>
              <a:rPr lang="en-US" altLang="en-US" sz="1000" b="1" smtClean="0">
                <a:solidFill>
                  <a:schemeClr val="tx2"/>
                </a:solidFill>
              </a:rPr>
              <a:t>af·fec·tion·al</a:t>
            </a:r>
            <a:r>
              <a:rPr lang="en-US" altLang="en-US" sz="1000" smtClean="0">
                <a:solidFill>
                  <a:schemeClr val="tx2"/>
                </a:solidFill>
              </a:rPr>
              <a:t>  	Function: </a:t>
            </a:r>
            <a:r>
              <a:rPr lang="en-US" altLang="en-US" sz="1000" i="1" smtClean="0">
                <a:solidFill>
                  <a:schemeClr val="tx2"/>
                </a:solidFill>
              </a:rPr>
              <a:t>adjective</a:t>
            </a:r>
            <a:r>
              <a:rPr lang="en-US" altLang="en-US" sz="1000" smtClean="0">
                <a:solidFill>
                  <a:schemeClr val="tx2"/>
                </a:solidFill>
              </a:rPr>
              <a:t>	Date: 1859</a:t>
            </a:r>
            <a:br>
              <a:rPr lang="en-US" altLang="en-US" sz="1000" smtClean="0">
                <a:solidFill>
                  <a:schemeClr val="tx2"/>
                </a:solidFill>
              </a:rPr>
            </a:br>
            <a:r>
              <a:rPr lang="en-US" altLang="en-US" sz="1000" b="1" smtClean="0">
                <a:solidFill>
                  <a:schemeClr val="tx2"/>
                </a:solidFill>
              </a:rPr>
              <a:t>:</a:t>
            </a:r>
            <a:r>
              <a:rPr lang="en-US" altLang="en-US" sz="1000" smtClean="0">
                <a:solidFill>
                  <a:schemeClr val="tx2"/>
                </a:solidFill>
              </a:rPr>
              <a:t> of or relating to the </a:t>
            </a:r>
            <a:r>
              <a:rPr lang="en-US" altLang="en-US" sz="1000" smtClean="0">
                <a:solidFill>
                  <a:schemeClr val="tx2"/>
                </a:solidFill>
                <a:hlinkClick r:id="rId7"/>
              </a:rPr>
              <a:t>affections</a:t>
            </a:r>
            <a:r>
              <a:rPr lang="en-US" altLang="en-US" sz="1000" smtClean="0">
                <a:solidFill>
                  <a:schemeClr val="tx2"/>
                </a:solidFill>
              </a:rPr>
              <a:t/>
            </a:r>
            <a:br>
              <a:rPr lang="en-US" altLang="en-US" sz="1000" smtClean="0">
                <a:solidFill>
                  <a:schemeClr val="tx2"/>
                </a:solidFill>
              </a:rPr>
            </a:br>
            <a:r>
              <a:rPr lang="en-US" altLang="en-US" sz="1000" smtClean="0">
                <a:solidFill>
                  <a:schemeClr val="tx2"/>
                </a:solidFill>
              </a:rPr>
              <a:t>Main Entry: </a:t>
            </a:r>
            <a:r>
              <a:rPr lang="en-US" altLang="en-US" sz="1000" b="1" smtClean="0">
                <a:solidFill>
                  <a:schemeClr val="tx2"/>
                </a:solidFill>
              </a:rPr>
              <a:t>af·fec·tion</a:t>
            </a:r>
            <a:r>
              <a:rPr lang="en-US" altLang="en-US" sz="1000" smtClean="0">
                <a:solidFill>
                  <a:schemeClr val="tx2"/>
                </a:solidFill>
              </a:rPr>
              <a:t>  	Function: </a:t>
            </a:r>
            <a:r>
              <a:rPr lang="en-US" altLang="en-US" sz="1000" i="1" smtClean="0">
                <a:solidFill>
                  <a:schemeClr val="tx2"/>
                </a:solidFill>
              </a:rPr>
              <a:t>noun</a:t>
            </a:r>
            <a:r>
              <a:rPr lang="en-US" altLang="en-US" sz="1000" smtClean="0">
                <a:solidFill>
                  <a:schemeClr val="tx2"/>
                </a:solidFill>
              </a:rPr>
              <a:t/>
            </a:r>
            <a:br>
              <a:rPr lang="en-US" altLang="en-US" sz="1000" smtClean="0">
                <a:solidFill>
                  <a:schemeClr val="tx2"/>
                </a:solidFill>
              </a:rPr>
            </a:br>
            <a:r>
              <a:rPr lang="en-US" altLang="en-US" sz="1000" b="1" smtClean="0">
                <a:solidFill>
                  <a:schemeClr val="tx2"/>
                </a:solidFill>
              </a:rPr>
              <a:t>1</a:t>
            </a:r>
            <a:r>
              <a:rPr lang="en-US" altLang="en-US" sz="1000" smtClean="0">
                <a:solidFill>
                  <a:schemeClr val="tx2"/>
                </a:solidFill>
              </a:rPr>
              <a:t> </a:t>
            </a:r>
            <a:r>
              <a:rPr lang="en-US" altLang="en-US" sz="1000" b="1" smtClean="0">
                <a:solidFill>
                  <a:schemeClr val="tx2"/>
                </a:solidFill>
              </a:rPr>
              <a:t>:</a:t>
            </a:r>
            <a:r>
              <a:rPr lang="en-US" altLang="en-US" sz="1000" smtClean="0">
                <a:solidFill>
                  <a:schemeClr val="tx2"/>
                </a:solidFill>
              </a:rPr>
              <a:t> a moderate feeling or emotion</a:t>
            </a:r>
            <a:br>
              <a:rPr lang="en-US" altLang="en-US" sz="1000" smtClean="0">
                <a:solidFill>
                  <a:schemeClr val="tx2"/>
                </a:solidFill>
              </a:rPr>
            </a:br>
            <a:r>
              <a:rPr lang="en-US" altLang="en-US" sz="1000" b="1" smtClean="0">
                <a:solidFill>
                  <a:schemeClr val="tx2"/>
                </a:solidFill>
              </a:rPr>
              <a:t>2</a:t>
            </a:r>
            <a:r>
              <a:rPr lang="en-US" altLang="en-US" sz="1000" smtClean="0">
                <a:solidFill>
                  <a:schemeClr val="tx2"/>
                </a:solidFill>
              </a:rPr>
              <a:t> </a:t>
            </a:r>
            <a:r>
              <a:rPr lang="en-US" altLang="en-US" sz="1000" b="1" smtClean="0">
                <a:solidFill>
                  <a:schemeClr val="tx2"/>
                </a:solidFill>
              </a:rPr>
              <a:t>:</a:t>
            </a:r>
            <a:r>
              <a:rPr lang="en-US" altLang="en-US" sz="1000" smtClean="0">
                <a:solidFill>
                  <a:schemeClr val="tx2"/>
                </a:solidFill>
              </a:rPr>
              <a:t> tender attachment </a:t>
            </a:r>
            <a:r>
              <a:rPr lang="en-US" altLang="en-US" sz="1000" b="1" smtClean="0">
                <a:solidFill>
                  <a:schemeClr val="tx2"/>
                </a:solidFill>
              </a:rPr>
              <a:t>: </a:t>
            </a:r>
            <a:r>
              <a:rPr lang="en-US" altLang="en-US" sz="1000" b="1" smtClean="0">
                <a:solidFill>
                  <a:schemeClr val="tx2"/>
                </a:solidFill>
                <a:hlinkClick r:id="rId8"/>
              </a:rPr>
              <a:t>FONDNESS</a:t>
            </a:r>
            <a:r>
              <a:rPr lang="en-US" altLang="en-US" sz="1000" smtClean="0">
                <a:solidFill>
                  <a:schemeClr val="tx2"/>
                </a:solidFill>
              </a:rPr>
              <a:t> &lt;she had a deep </a:t>
            </a:r>
            <a:r>
              <a:rPr lang="en-US" altLang="en-US" sz="1000" i="1" smtClean="0">
                <a:solidFill>
                  <a:schemeClr val="tx2"/>
                </a:solidFill>
              </a:rPr>
              <a:t>affection</a:t>
            </a:r>
            <a:r>
              <a:rPr lang="en-US" altLang="en-US" sz="1000" smtClean="0">
                <a:solidFill>
                  <a:schemeClr val="tx2"/>
                </a:solidFill>
              </a:rPr>
              <a:t> for her parents&gt;</a:t>
            </a:r>
            <a:br>
              <a:rPr lang="en-US" altLang="en-US" sz="1000" smtClean="0">
                <a:solidFill>
                  <a:schemeClr val="tx2"/>
                </a:solidFill>
              </a:rPr>
            </a:br>
            <a:r>
              <a:rPr lang="en-US" altLang="en-US" sz="1000" b="1" smtClean="0">
                <a:solidFill>
                  <a:schemeClr val="tx2"/>
                </a:solidFill>
              </a:rPr>
              <a:t>3 a </a:t>
            </a:r>
            <a:r>
              <a:rPr lang="en-US" altLang="en-US" sz="1000" smtClean="0">
                <a:solidFill>
                  <a:schemeClr val="tx2"/>
                </a:solidFill>
              </a:rPr>
              <a:t>(1) </a:t>
            </a:r>
            <a:r>
              <a:rPr lang="en-US" altLang="en-US" sz="1000" b="1" smtClean="0">
                <a:solidFill>
                  <a:schemeClr val="tx2"/>
                </a:solidFill>
              </a:rPr>
              <a:t>:</a:t>
            </a:r>
            <a:r>
              <a:rPr lang="en-US" altLang="en-US" sz="1000" smtClean="0">
                <a:solidFill>
                  <a:schemeClr val="tx2"/>
                </a:solidFill>
              </a:rPr>
              <a:t> a bodily condition (2) </a:t>
            </a:r>
            <a:r>
              <a:rPr lang="en-US" altLang="en-US" sz="1000" b="1" smtClean="0">
                <a:solidFill>
                  <a:schemeClr val="tx2"/>
                </a:solidFill>
              </a:rPr>
              <a:t>: </a:t>
            </a:r>
            <a:r>
              <a:rPr lang="en-US" altLang="en-US" sz="1000" b="1" smtClean="0">
                <a:solidFill>
                  <a:schemeClr val="tx2"/>
                </a:solidFill>
                <a:hlinkClick r:id="rId9"/>
              </a:rPr>
              <a:t>DISEASE</a:t>
            </a:r>
            <a:r>
              <a:rPr lang="en-US" altLang="en-US" sz="1000" b="1" smtClean="0">
                <a:solidFill>
                  <a:schemeClr val="tx2"/>
                </a:solidFill>
              </a:rPr>
              <a:t>, </a:t>
            </a:r>
            <a:r>
              <a:rPr lang="en-US" altLang="en-US" sz="1000" b="1" smtClean="0">
                <a:solidFill>
                  <a:schemeClr val="tx2"/>
                </a:solidFill>
                <a:hlinkClick r:id="rId10"/>
              </a:rPr>
              <a:t>MALADY</a:t>
            </a:r>
            <a:r>
              <a:rPr lang="en-US" altLang="en-US" sz="1000" smtClean="0">
                <a:solidFill>
                  <a:schemeClr val="tx2"/>
                </a:solidFill>
              </a:rPr>
              <a:t> </a:t>
            </a:r>
            <a:r>
              <a:rPr lang="en-US" altLang="en-US" sz="1000" b="1" smtClean="0">
                <a:solidFill>
                  <a:schemeClr val="tx2"/>
                </a:solidFill>
              </a:rPr>
              <a:t>b</a:t>
            </a:r>
            <a:r>
              <a:rPr lang="en-US" altLang="en-US" sz="1000" smtClean="0">
                <a:solidFill>
                  <a:schemeClr val="tx2"/>
                </a:solidFill>
              </a:rPr>
              <a:t> </a:t>
            </a:r>
            <a:r>
              <a:rPr lang="en-US" altLang="en-US" sz="1000" b="1" smtClean="0">
                <a:solidFill>
                  <a:schemeClr val="tx2"/>
                </a:solidFill>
              </a:rPr>
              <a:t>: </a:t>
            </a:r>
            <a:r>
              <a:rPr lang="en-US" altLang="en-US" sz="1000" b="1" smtClean="0">
                <a:solidFill>
                  <a:schemeClr val="tx2"/>
                </a:solidFill>
                <a:hlinkClick r:id="rId11"/>
              </a:rPr>
              <a:t>ATTRIBUTE</a:t>
            </a:r>
            <a:r>
              <a:rPr lang="en-US" altLang="en-US" sz="1000" smtClean="0">
                <a:solidFill>
                  <a:schemeClr val="tx2"/>
                </a:solidFill>
              </a:rPr>
              <a:t> &lt;shape and weight are </a:t>
            </a:r>
            <a:r>
              <a:rPr lang="en-US" altLang="en-US" sz="1000" i="1" smtClean="0">
                <a:solidFill>
                  <a:schemeClr val="tx2"/>
                </a:solidFill>
              </a:rPr>
              <a:t>affections </a:t>
            </a:r>
            <a:r>
              <a:rPr lang="en-US" altLang="en-US" sz="1000" smtClean="0">
                <a:solidFill>
                  <a:schemeClr val="tx2"/>
                </a:solidFill>
              </a:rPr>
              <a:t>of bodies&gt;</a:t>
            </a:r>
            <a:br>
              <a:rPr lang="en-US" altLang="en-US" sz="1000" smtClean="0">
                <a:solidFill>
                  <a:schemeClr val="tx2"/>
                </a:solidFill>
              </a:rPr>
            </a:br>
            <a:endParaRPr lang="en-US" altLang="en-US" sz="1000" smtClean="0">
              <a:solidFill>
                <a:schemeClr val="tx2"/>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AF0B6DB9-88AB-43EB-9488-A5ACC5EDEB40}" type="slidenum">
              <a:rPr lang="en-US" altLang="en-US"/>
              <a:pPr>
                <a:spcBef>
                  <a:spcPct val="0"/>
                </a:spcBef>
              </a:pPr>
              <a:t>3</a:t>
            </a:fld>
            <a:endParaRPr lang="en-US" alt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altLang="en-US" u="sng" smtClean="0"/>
              <a:t>Explain Kinsey continuum</a:t>
            </a:r>
            <a:r>
              <a:rPr lang="en-US" altLang="en-US" smtClean="0"/>
              <a:t>: 7-point spectrum of sexual orientation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558B7454-EE1D-4C79-BBE5-6161ECE33488}" type="slidenum">
              <a:rPr lang="en-US" altLang="en-US"/>
              <a:pPr>
                <a:spcBef>
                  <a:spcPct val="0"/>
                </a:spcBef>
              </a:pPr>
              <a:t>4</a:t>
            </a:fld>
            <a:endParaRPr lang="en-US" alt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smtClean="0"/>
              <a:t>Sexual Attraction:</a:t>
            </a:r>
            <a:r>
              <a:rPr lang="en-US" altLang="en-US" smtClean="0"/>
              <a:t> To whom are you sexually attracted? </a:t>
            </a:r>
            <a:endParaRPr lang="en-US" altLang="en-US" b="1" smtClean="0"/>
          </a:p>
          <a:p>
            <a:r>
              <a:rPr lang="en-US" altLang="en-US" b="1" smtClean="0"/>
              <a:t>Sexual Behavior:</a:t>
            </a:r>
            <a:r>
              <a:rPr lang="en-US" altLang="en-US" smtClean="0"/>
              <a:t> With whom have you actually had sex? </a:t>
            </a:r>
            <a:endParaRPr lang="en-US" altLang="en-US" b="1" smtClean="0"/>
          </a:p>
          <a:p>
            <a:r>
              <a:rPr lang="en-US" altLang="en-US" b="1" smtClean="0"/>
              <a:t>Sexual Fantasies:</a:t>
            </a:r>
            <a:r>
              <a:rPr lang="en-US" altLang="en-US" smtClean="0"/>
              <a:t> Whom are your sexual fantasies about? (They may occur during masturbation, daydreaming, as part of real life, or purely in your imagination.) </a:t>
            </a:r>
            <a:endParaRPr lang="en-US" altLang="en-US" b="1" smtClean="0"/>
          </a:p>
          <a:p>
            <a:r>
              <a:rPr lang="en-US" altLang="en-US" b="1" smtClean="0"/>
              <a:t>Emotional Preference:</a:t>
            </a:r>
            <a:r>
              <a:rPr lang="en-US" altLang="en-US" smtClean="0"/>
              <a:t> Emotions influence, if not define, the actual physical act of love. Do you love and like only members of the same sex, only members of the other sex, or members of both sexes. </a:t>
            </a:r>
            <a:endParaRPr lang="en-US" altLang="en-US" b="1" smtClean="0"/>
          </a:p>
          <a:p>
            <a:r>
              <a:rPr lang="en-US" altLang="en-US" b="1" smtClean="0"/>
              <a:t>Social Preference:</a:t>
            </a:r>
            <a:r>
              <a:rPr lang="en-US" altLang="en-US" smtClean="0"/>
              <a:t> Social preference is closely allied with but often different from emotional preference. With members of which sex do you socialize? </a:t>
            </a:r>
          </a:p>
          <a:p>
            <a:r>
              <a:rPr lang="en-US" altLang="en-US" smtClean="0"/>
              <a:t>(different reference point descriptions are used for the remaining aspects.) </a:t>
            </a:r>
            <a:endParaRPr lang="en-US" altLang="en-US" b="1" smtClean="0"/>
          </a:p>
          <a:p>
            <a:r>
              <a:rPr lang="en-US" altLang="en-US" b="1" smtClean="0"/>
              <a:t>Lifestyle Preference:</a:t>
            </a:r>
            <a:r>
              <a:rPr lang="en-US" altLang="en-US" smtClean="0"/>
              <a:t> What is the sexual identity of the people with whom you socialize? (Add "All" as a choice for each scale on this card.) </a:t>
            </a:r>
            <a:endParaRPr lang="en-US" altLang="en-US" b="1" smtClean="0"/>
          </a:p>
          <a:p>
            <a:r>
              <a:rPr lang="en-US" altLang="en-US" b="1" smtClean="0"/>
              <a:t>Sexual Identity:</a:t>
            </a:r>
            <a:r>
              <a:rPr lang="en-US" altLang="en-US" smtClean="0"/>
              <a:t> How do you think of yourself? </a:t>
            </a:r>
            <a:endParaRPr lang="en-US" altLang="en-US" b="1" smtClean="0"/>
          </a:p>
          <a:p>
            <a:r>
              <a:rPr lang="en-US" altLang="en-US" b="1" smtClean="0"/>
              <a:t>Political Identity:</a:t>
            </a:r>
            <a:r>
              <a:rPr lang="en-US" altLang="en-US" smtClean="0"/>
              <a:t> Some people describe their relationship to the rest of society differently than their personal sexual identity. For instance, a woman may have a </a:t>
            </a:r>
            <a:r>
              <a:rPr lang="en-US" altLang="en-US" i="1" smtClean="0"/>
              <a:t>heterosexual</a:t>
            </a:r>
            <a:r>
              <a:rPr lang="en-US" altLang="en-US" smtClean="0"/>
              <a:t> sexual identity, but a </a:t>
            </a:r>
            <a:r>
              <a:rPr lang="en-US" altLang="en-US" i="1" smtClean="0"/>
              <a:t>lesbian</a:t>
            </a:r>
            <a:r>
              <a:rPr lang="en-US" altLang="en-US" smtClean="0"/>
              <a:t> political identity. How do you think of yourself politically?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86BB530-39C9-48CF-B7A1-428C8769D8E9}" type="slidenum">
              <a:rPr lang="en-US" altLang="en-US" smtClean="0"/>
              <a:pPr>
                <a:defRPr/>
              </a:pPr>
              <a:t>5</a:t>
            </a:fld>
            <a:endParaRPr lang="en-US" altLang="en-US"/>
          </a:p>
        </p:txBody>
      </p:sp>
    </p:spTree>
    <p:extLst>
      <p:ext uri="{BB962C8B-B14F-4D97-AF65-F5344CB8AC3E}">
        <p14:creationId xmlns:p14="http://schemas.microsoft.com/office/powerpoint/2010/main" val="2611976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FEE5445A-A9EE-4423-8553-E589D99EEAB0}" type="slidenum">
              <a:rPr lang="en-US" altLang="en-US"/>
              <a:pPr>
                <a:spcBef>
                  <a:spcPct val="0"/>
                </a:spcBef>
              </a:pPr>
              <a:t>6</a:t>
            </a:fld>
            <a:endParaRPr lang="en-US" alt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sz="1000" smtClean="0"/>
              <a:t>Sexual identity (how people think of themselves) sometimes has little to do with their sexual behavior. Three different people may have the same distribution of sexual behavior in the past and/or present, but have three different sexual identities: homosexual, bisexual, or heterosexual. This may be confusing at first, but is important to remember. This point is often useful in helping people to understand that just because someone has a different sexual identity does not necessarily mean that that person's sexual behavior is different from their own. Conversely, the fact that someone else has the same sexual identity does not mean that that person's sexual behavior is the same as their own. </a:t>
            </a:r>
          </a:p>
          <a:p>
            <a:pPr>
              <a:lnSpc>
                <a:spcPct val="90000"/>
              </a:lnSpc>
            </a:pPr>
            <a:r>
              <a:rPr lang="en-US" altLang="en-US" sz="1000" smtClean="0"/>
              <a:t>People who think of themselves as bisexual, heterosexual, or homosexual may find they are quite similar in some aspects and different in others. For example, in choosing people to spend time with in social activities, most women hang out with women and most men hang out with men. That is, both women and men show a </a:t>
            </a:r>
            <a:r>
              <a:rPr lang="en-US" altLang="en-US" sz="1000" i="1" smtClean="0"/>
              <a:t>social preference</a:t>
            </a:r>
            <a:r>
              <a:rPr lang="en-US" altLang="en-US" sz="1000" smtClean="0"/>
              <a:t> for members of the same sex. According to many national surveys, whether their sex is male or female, and whether their sexual identity is homosexual, bisexual, or heterosexual, most people have an </a:t>
            </a:r>
            <a:r>
              <a:rPr lang="en-US" altLang="en-US" sz="1000" i="1" smtClean="0"/>
              <a:t>emotional preference</a:t>
            </a:r>
            <a:r>
              <a:rPr lang="en-US" altLang="en-US" sz="1000" smtClean="0"/>
              <a:t> for women as close friends. We may all be more alike than we think. </a:t>
            </a:r>
          </a:p>
          <a:p>
            <a:pPr>
              <a:lnSpc>
                <a:spcPct val="90000"/>
              </a:lnSpc>
            </a:pPr>
            <a:endParaRPr lang="en-US" altLang="en-US" sz="1000" smtClean="0"/>
          </a:p>
          <a:p>
            <a:pPr>
              <a:lnSpc>
                <a:spcPct val="90000"/>
              </a:lnSpc>
            </a:pPr>
            <a:r>
              <a:rPr lang="en-US" altLang="en-US" sz="1000" smtClean="0"/>
              <a:t>In some areas, the Lesbian and Gay male communities take the position that bisexuals are not welcome in the Lesbian and Gay communtites, that they do not exist, and/or that they are "traitors to the cause" and "sleeping with the enemy." This collection of attitudes is often termed "biphobia." It usually occurs with greater frequency and virulence in Lesbian communities, where it is associated with negative feelings about and political action against patriarchy and women's oppression. It is also clearly present in Gay male communities, often in the more subtle form of deprecation and ridicule of bisexual identity. In biphobic communities, an individual who might otherwise identify as bisexual may choose to suppress attractions to and activities with one gender or the other in order to identify as either heterosexual or homosexual. Alternatively, a person may switch back and forth, trying alternately to identify as homosexual or heterosexual.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84DFC655-C13E-4B5C-ADFF-662305A06D64}" type="slidenum">
              <a:rPr lang="en-US" altLang="en-US"/>
              <a:pPr>
                <a:spcBef>
                  <a:spcPct val="0"/>
                </a:spcBef>
              </a:pPr>
              <a:t>7</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000" smtClean="0"/>
              <a:t>Anthony Bogaert, Journal of Sex Research Oct. 2004 looked at research from 1994</a:t>
            </a:r>
          </a:p>
          <a:p>
            <a:r>
              <a:rPr lang="en-US" altLang="en-US" sz="1000" smtClean="0"/>
              <a:t>http://www.newscientist.com/article.ns?id=dn6533</a:t>
            </a:r>
          </a:p>
          <a:p>
            <a:r>
              <a:rPr lang="en-US" altLang="en-US" sz="1000" smtClean="0"/>
              <a:t>From article: http://www.slweekly.com/editorial/2004/feat_2004-09-16.cfm</a:t>
            </a:r>
          </a:p>
          <a:p>
            <a:r>
              <a:rPr lang="en-US" altLang="en-US" sz="1000" smtClean="0"/>
              <a:t>Type A—Do not experience romantic attraction, but are able to get aroused. They have no drive to engage in sex. In other words, they’re stuck in neutral.</a:t>
            </a:r>
          </a:p>
          <a:p>
            <a:r>
              <a:rPr lang="en-US" altLang="en-US" sz="1000" smtClean="0"/>
              <a:t>Type B—Experience romantic attraction, but have no sex drive. They want to explore, but the stick shift is jacked.</a:t>
            </a:r>
          </a:p>
          <a:p>
            <a:r>
              <a:rPr lang="en-US" altLang="en-US" sz="1000" smtClean="0"/>
              <a:t>Type C—Capable of both arousal and romantic attraction, but have no drive to put the two together. There just isn’t enough gas.</a:t>
            </a:r>
          </a:p>
          <a:p>
            <a:r>
              <a:rPr lang="en-US" altLang="en-US" sz="1000" smtClean="0"/>
              <a:t>Type D—Feel neither attraction nor arousal. This is the most common type of asexual. These people prefer to avoid driving altogether.</a:t>
            </a:r>
          </a:p>
          <a:p>
            <a:r>
              <a:rPr lang="en-US" altLang="en-US" sz="1000" smtClean="0"/>
              <a:t>While the system is helpful for identifying different levels of asexuality, it doesn’t explain how those conditions surfaced. Most researchers can only describe asexuality through better-established conditions. </a:t>
            </a:r>
          </a:p>
          <a:p>
            <a:r>
              <a:rPr lang="en-US" altLang="en-US" sz="1000" smtClean="0"/>
              <a:t>Donald Strassberg, a University of Utah psychology professor whose research interests include sexual function and sexual dysfunction, thinks asexuality could be explained by two different—but likely related—disorders. The first one, hypoactive sexual desire disorder (HSDD), pertains to individuals who, given the opportunity to have sex, will either pass or take it without applause. </a:t>
            </a:r>
          </a:p>
          <a:p>
            <a:r>
              <a:rPr lang="en-US" altLang="en-US" sz="1000" smtClean="0"/>
              <a:t>Sexual Aversion Disorder (SAD), on the other hand, describes those who go out of their way to avoid intercourse. In this case, sex and pleasure exist as polar opposites. There is no middle ground, no occasional hanky-panky for the sake of others.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1AD20213-5FC2-4260-B107-4487B5B44C25}" type="slidenum">
              <a:rPr lang="en-US" altLang="en-US"/>
              <a:pPr>
                <a:spcBef>
                  <a:spcPct val="0"/>
                </a:spcBef>
              </a:pPr>
              <a:t>8</a:t>
            </a:fld>
            <a:endParaRPr lang="en-US" altLang="en-US"/>
          </a:p>
        </p:txBody>
      </p:sp>
      <p:sp>
        <p:nvSpPr>
          <p:cNvPr id="37891" name="Rectangle 1026"/>
          <p:cNvSpPr>
            <a:spLocks noGrp="1" noRot="1" noChangeAspect="1" noChangeArrowheads="1" noTextEdit="1"/>
          </p:cNvSpPr>
          <p:nvPr>
            <p:ph type="sldImg"/>
          </p:nvPr>
        </p:nvSpPr>
        <p:spPr>
          <a:ln/>
        </p:spPr>
      </p:sp>
      <p:sp>
        <p:nvSpPr>
          <p:cNvPr id="37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altLang="en-US" u="sng" smtClean="0"/>
              <a:t>Biological theories</a:t>
            </a:r>
            <a:r>
              <a:rPr lang="en-US" altLang="en-US" smtClean="0"/>
              <a:t>:</a:t>
            </a:r>
          </a:p>
          <a:p>
            <a:pPr marL="457200" lvl="1" indent="0">
              <a:buFontTx/>
              <a:buChar char="•"/>
            </a:pPr>
            <a:r>
              <a:rPr lang="en-US" altLang="en-US" smtClean="0"/>
              <a:t>Genetic theory  - genes and chromosonal</a:t>
            </a:r>
          </a:p>
          <a:p>
            <a:pPr marL="457200" lvl="1" indent="0">
              <a:buFontTx/>
              <a:buChar char="•"/>
            </a:pPr>
            <a:r>
              <a:rPr lang="en-US" altLang="en-US" smtClean="0"/>
              <a:t>Hormonal theory – hormonal imbalance during prenatal or after birth, excess androgen – lesbian, low levels of androgen – gay male, DES during pregnancy -- lesbian</a:t>
            </a:r>
          </a:p>
          <a:p>
            <a:pPr>
              <a:buFontTx/>
              <a:buChar char="•"/>
            </a:pPr>
            <a:r>
              <a:rPr lang="en-US" altLang="en-US" u="sng" smtClean="0"/>
              <a:t>Psychological theories</a:t>
            </a:r>
            <a:r>
              <a:rPr lang="en-US" altLang="en-US" smtClean="0"/>
              <a:t>:</a:t>
            </a:r>
          </a:p>
          <a:p>
            <a:pPr marL="457200" lvl="1" indent="0">
              <a:buFontTx/>
              <a:buChar char="•"/>
            </a:pPr>
            <a:r>
              <a:rPr lang="en-US" altLang="en-US" smtClean="0"/>
              <a:t>Psychoanalytic theory – -- overprotective mom, Oedipus complex by Freud, poor methodology</a:t>
            </a:r>
            <a:endParaRPr lang="en-US" altLang="en-US" u="sng" smtClean="0"/>
          </a:p>
          <a:p>
            <a:pPr marL="457200" lvl="1" indent="0">
              <a:buFontTx/>
              <a:buChar char="•"/>
            </a:pPr>
            <a:r>
              <a:rPr lang="en-US" altLang="en-US" smtClean="0"/>
              <a:t>Learned behavior theory – not supported</a:t>
            </a:r>
          </a:p>
          <a:p>
            <a:pPr>
              <a:buFontTx/>
              <a:buChar char="•"/>
            </a:pPr>
            <a:r>
              <a:rPr lang="en-US" altLang="en-US" u="sng" smtClean="0"/>
              <a:t>Two Landmark studies</a:t>
            </a:r>
            <a:r>
              <a:rPr lang="en-US" altLang="en-US" smtClean="0"/>
              <a:t>:</a:t>
            </a:r>
          </a:p>
          <a:p>
            <a:pPr marL="457200" lvl="1" indent="0">
              <a:buFontTx/>
              <a:buChar char="•"/>
            </a:pPr>
            <a:r>
              <a:rPr lang="en-US" altLang="en-US" smtClean="0"/>
              <a:t>Simon LeVay (1991)</a:t>
            </a:r>
          </a:p>
          <a:p>
            <a:pPr marL="457200" lvl="1" indent="0">
              <a:buFontTx/>
              <a:buChar char="•"/>
            </a:pPr>
            <a:r>
              <a:rPr lang="en-US" altLang="en-US" smtClean="0"/>
              <a:t>Swaab and Hoffman (1990) </a:t>
            </a:r>
            <a:endParaRPr lang="en-US" altLang="en-US" u="sng" smtClean="0"/>
          </a:p>
          <a:p>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076EA798-B9D2-4C92-B087-674E30141E71}" type="slidenum">
              <a:rPr lang="en-US" altLang="en-US"/>
              <a:pPr>
                <a:spcBef>
                  <a:spcPct val="0"/>
                </a:spcBef>
              </a:pPr>
              <a:t>9</a:t>
            </a:fld>
            <a:endParaRPr lang="en-US" alt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Be sure to know terms</a:t>
            </a:r>
          </a:p>
          <a:p>
            <a:r>
              <a:rPr lang="en-US" altLang="en-US" smtClean="0"/>
              <a:t>Realize that these do not all refer to sexual orientation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A2C988FF-7CC8-43E9-A01A-42C7A40EB2E5}" type="slidenum">
              <a:rPr lang="en-US" altLang="en-US"/>
              <a:pPr>
                <a:spcBef>
                  <a:spcPct val="0"/>
                </a:spcBef>
              </a:pPr>
              <a:t>10</a:t>
            </a:fld>
            <a:endParaRPr lang="en-US" alt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altLang="en-US" dirty="0" smtClean="0"/>
              <a:t>Homophobia – irrational fear of homosexuality</a:t>
            </a:r>
          </a:p>
          <a:p>
            <a:pPr>
              <a:buFontTx/>
              <a:buChar char="•"/>
            </a:pPr>
            <a:r>
              <a:rPr lang="en-US" altLang="en-US" dirty="0" err="1" smtClean="0"/>
              <a:t>Homonegativism</a:t>
            </a:r>
            <a:r>
              <a:rPr lang="en-US" altLang="en-US" dirty="0" smtClean="0"/>
              <a:t> - </a:t>
            </a:r>
            <a:r>
              <a:rPr lang="en-US" sz="1200" kern="1200" dirty="0" smtClean="0">
                <a:solidFill>
                  <a:schemeClr val="tx1"/>
                </a:solidFill>
                <a:effectLst/>
                <a:latin typeface="Times New Roman" pitchFamily="18" charset="0"/>
                <a:ea typeface="+mn-ea"/>
                <a:cs typeface="+mn-cs"/>
              </a:rPr>
              <a:t> negative attitude towards homosexuality or homosexual people</a:t>
            </a:r>
            <a:endParaRPr lang="en-US" altLang="en-US" dirty="0" smtClean="0"/>
          </a:p>
          <a:p>
            <a:pPr>
              <a:buFontTx/>
              <a:buChar char="•"/>
            </a:pPr>
            <a:r>
              <a:rPr lang="en-US" altLang="en-US" dirty="0" smtClean="0"/>
              <a:t>Heterosexist – attitude that reinforces heterosexuality as the privileged and powerful norm</a:t>
            </a:r>
          </a:p>
          <a:p>
            <a:pPr>
              <a:buFontTx/>
              <a:buChar char="•"/>
            </a:pPr>
            <a:endParaRPr lang="en-US" alt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eaLnBrk="1" hangingPunct="1"/>
            <a:r>
              <a:rPr lang="en-US" altLang="en-US" dirty="0" smtClean="0"/>
              <a:t>Acknowledging </a:t>
            </a:r>
          </a:p>
          <a:p>
            <a:pPr lvl="1" eaLnBrk="1" hangingPunct="1"/>
            <a:r>
              <a:rPr lang="en-US" altLang="en-US" dirty="0" smtClean="0"/>
              <a:t>Accepting</a:t>
            </a:r>
          </a:p>
          <a:p>
            <a:pPr lvl="1" eaLnBrk="1" hangingPunct="1"/>
            <a:r>
              <a:rPr lang="en-US" altLang="en-US" dirty="0" smtClean="0"/>
              <a:t>Openly expressing one’s homosexuality</a:t>
            </a:r>
          </a:p>
        </p:txBody>
      </p:sp>
      <p:sp>
        <p:nvSpPr>
          <p:cNvPr id="4" name="Slide Number Placeholder 3"/>
          <p:cNvSpPr>
            <a:spLocks noGrp="1"/>
          </p:cNvSpPr>
          <p:nvPr>
            <p:ph type="sldNum" sz="quarter" idx="10"/>
          </p:nvPr>
        </p:nvSpPr>
        <p:spPr/>
        <p:txBody>
          <a:bodyPr/>
          <a:lstStyle/>
          <a:p>
            <a:pPr>
              <a:defRPr/>
            </a:pPr>
            <a:fld id="{C86BB530-39C9-48CF-B7A1-428C8769D8E9}" type="slidenum">
              <a:rPr lang="en-US" altLang="en-US" smtClean="0"/>
              <a:pPr>
                <a:defRPr/>
              </a:pPr>
              <a:t>11</a:t>
            </a:fld>
            <a:endParaRPr lang="en-US" altLang="en-US"/>
          </a:p>
        </p:txBody>
      </p:sp>
    </p:spTree>
    <p:extLst>
      <p:ext uri="{BB962C8B-B14F-4D97-AF65-F5344CB8AC3E}">
        <p14:creationId xmlns:p14="http://schemas.microsoft.com/office/powerpoint/2010/main" val="3855553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781E24AF-FAD2-4827-A921-9B700F03A682}" type="slidenum">
              <a:rPr lang="en-US" altLang="en-US"/>
              <a:pPr>
                <a:spcBef>
                  <a:spcPct val="0"/>
                </a:spcBef>
              </a:pPr>
              <a:t>13</a:t>
            </a:fld>
            <a:endParaRPr lang="en-US" alt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June </a:t>
            </a:r>
            <a:r>
              <a:rPr lang="en-US" altLang="en-US" dirty="0" smtClean="0"/>
              <a:t>26, 2003, the U.S. Supreme Court handed down its decision in </a:t>
            </a:r>
            <a:r>
              <a:rPr lang="en-US" altLang="en-US" i="1" dirty="0" smtClean="0"/>
              <a:t>Lawrence v. Texas</a:t>
            </a:r>
            <a:r>
              <a:rPr lang="en-US" altLang="en-US" dirty="0" smtClean="0"/>
              <a:t>, finding sodomy laws to be discriminatory and unconstitutional. </a:t>
            </a:r>
          </a:p>
          <a:p>
            <a:endParaRPr lang="en-US" altLang="en-US" dirty="0" smtClean="0"/>
          </a:p>
          <a:p>
            <a:r>
              <a:rPr lang="en-US" altLang="en-US" dirty="0" smtClean="0"/>
              <a:t>The </a:t>
            </a:r>
            <a:r>
              <a:rPr lang="en-US" altLang="en-US" i="1" dirty="0" smtClean="0"/>
              <a:t>Lawrence v. Texas</a:t>
            </a:r>
            <a:r>
              <a:rPr lang="en-US" altLang="en-US" dirty="0" smtClean="0"/>
              <a:t> case is based on an incident in September 1998, when Houston police broke into John Lawrence's apartment while responding to a false report of an armed intruder. They found Lawrence having sex with Tyron Garner and jailed both men under a state law banning sex between consenting adults of the same sex, but not of the opposite sex. The two pleaded no contest to the misdemeanor charge and were each fined $200. The state courts upheld the conviction, which - if allowed to stand - could harm the lives of both men by labeling them as convicts and sex offenders. </a:t>
            </a:r>
          </a:p>
          <a:p>
            <a:endParaRPr lang="en-US" altLang="en-US" dirty="0" smtClean="0"/>
          </a:p>
          <a:p>
            <a:endParaRPr lang="en-US" alt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6954A5D8-859C-4954-9F34-BF9E3D22F447}" type="slidenum">
              <a:rPr lang="en-US" altLang="en-US"/>
              <a:pPr>
                <a:spcBef>
                  <a:spcPct val="0"/>
                </a:spcBef>
              </a:pPr>
              <a:t>14</a:t>
            </a:fld>
            <a:endParaRPr lang="en-US" alt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lvl="1" indent="0"/>
            <a:r>
              <a:rPr lang="en-US" altLang="en-US" sz="1000" i="1" smtClean="0"/>
              <a:t>(reporting findings from one study unless otherwise indicated) </a:t>
            </a:r>
          </a:p>
          <a:p>
            <a:pPr marL="457200" lvl="1" indent="0"/>
            <a:endParaRPr lang="en-US" altLang="en-US" sz="1000" i="1" smtClean="0"/>
          </a:p>
          <a:p>
            <a:pPr marL="457200" lvl="1" indent="0"/>
            <a:r>
              <a:rPr lang="en-US" altLang="en-US" smtClean="0"/>
              <a:t>The consequences of physical and verbal abuse directed at GLBT students include truancy, dropping out of school, poor grades, and having to repeat a grade. In one study, 28 percent of gay and bisexual youth dropped out of school due to peer harassment.4 </a:t>
            </a:r>
          </a:p>
          <a:p>
            <a:endParaRPr lang="en-US" altLang="en-US" smtClean="0"/>
          </a:p>
          <a:p>
            <a:r>
              <a:rPr lang="en-US" altLang="en-US" b="1" smtClean="0"/>
              <a:t>Open GLB Identity --&gt; Possible Family Rejection &amp; School Dangerous.</a:t>
            </a:r>
          </a:p>
          <a:p>
            <a:pPr marL="457200" lvl="1" indent="0"/>
            <a:r>
              <a:rPr lang="en-US" altLang="en-US" smtClean="0"/>
              <a:t>Thrown out of home, mistreated or made the focus of the family's dysfunction. </a:t>
            </a:r>
          </a:p>
          <a:p>
            <a:pPr marL="457200" lvl="1" indent="0"/>
            <a:r>
              <a:rPr lang="en-US" altLang="en-US" smtClean="0"/>
              <a:t>25-40% of homeless youth may be GLB</a:t>
            </a:r>
          </a:p>
          <a:p>
            <a:pPr marL="457200" lvl="1" indent="0"/>
            <a:r>
              <a:rPr lang="en-US" altLang="en-US" smtClean="0"/>
              <a:t>National study of GLBT students </a:t>
            </a:r>
          </a:p>
          <a:p>
            <a:pPr marL="914400" lvl="2" indent="0"/>
            <a:r>
              <a:rPr lang="en-US" altLang="en-US" smtClean="0"/>
              <a:t>83% reported verbal harassment</a:t>
            </a:r>
          </a:p>
          <a:p>
            <a:pPr marL="914400" lvl="2" indent="0"/>
            <a:r>
              <a:rPr lang="en-US" altLang="en-US" smtClean="0"/>
              <a:t>21% reported being punched, kicked, or injured with weapon at school b/c of sexual orientation. </a:t>
            </a:r>
          </a:p>
          <a:p>
            <a:pPr marL="457200" lvl="1" indent="0"/>
            <a:r>
              <a:rPr lang="en-US" altLang="en-US" smtClean="0"/>
              <a:t>28% of GLB youth dropped out due to peer harassment. </a:t>
            </a:r>
          </a:p>
          <a:p>
            <a:endParaRPr lang="en-US" altLang="en-US" smtClean="0"/>
          </a:p>
          <a:p>
            <a:r>
              <a:rPr lang="en-US" altLang="en-US" smtClean="0"/>
              <a:t>GLSEN 2003 REPORT</a:t>
            </a:r>
          </a:p>
          <a:p>
            <a:r>
              <a:rPr lang="en-US" altLang="en-US" smtClean="0"/>
              <a:t>Unchecked harassment correlates with poor performance and diminished aspirations: LGBT youth who report significant verbal harassment are twice as likely to report they do not intend to go to college and their GPAs are significantly lower (2.9 vs. 3.3). </a:t>
            </a:r>
          </a:p>
          <a:p>
            <a:r>
              <a:rPr lang="en-US" altLang="en-US" smtClean="0"/>
              <a:t>Supportive teachers can  make a difference: 24.1% of LGBT students who cannot identify supportive faculty report they have no intention of going to college. That figure drops to just 10.1% when LGBT students can identify supportive staff at their school. </a:t>
            </a:r>
          </a:p>
          <a:p>
            <a:r>
              <a:rPr lang="en-US" altLang="en-US" smtClean="0"/>
              <a:t>Policymakers have an opportunity to improve school climates: LGBT students who did not have (or did not know of) a policy protecting them from violence and harassment were nearly 40% more likely to skip school because they were simply too afraid to go. </a:t>
            </a:r>
          </a:p>
          <a:p>
            <a:r>
              <a:rPr lang="en-US" altLang="en-US" smtClean="0"/>
              <a:t>Harassment continues at unacceptable levels and is too often ignored: 84% of LGBT students report being verbally harassed because of their sexual orientation. 82.9% of students report that faculty never or rarely intervene when present. GLSEN’s National School Climate Survey is the only national survey to document the experiences of LGBT students in America’s schools and has been conducted bi-annually since 1999. The 2003 survey includes responses from 887 LGBT middle and high school students from 48 states and the District of Columbia.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Reference:</a:t>
            </a:r>
            <a:r>
              <a:rPr lang="en-US" baseline="0" dirty="0" smtClean="0"/>
              <a:t> </a:t>
            </a:r>
            <a:r>
              <a:rPr lang="en-US" dirty="0" smtClean="0"/>
              <a:t>https://www.cdc.gov/lgbthealth/youth.htm</a:t>
            </a:r>
            <a:endParaRPr lang="en-US" dirty="0"/>
          </a:p>
        </p:txBody>
      </p:sp>
      <p:sp>
        <p:nvSpPr>
          <p:cNvPr id="4" name="Slide Number Placeholder 3"/>
          <p:cNvSpPr>
            <a:spLocks noGrp="1"/>
          </p:cNvSpPr>
          <p:nvPr>
            <p:ph type="sldNum" sz="quarter" idx="10"/>
          </p:nvPr>
        </p:nvSpPr>
        <p:spPr/>
        <p:txBody>
          <a:bodyPr/>
          <a:lstStyle/>
          <a:p>
            <a:pPr>
              <a:defRPr/>
            </a:pPr>
            <a:fld id="{C86BB530-39C9-48CF-B7A1-428C8769D8E9}" type="slidenum">
              <a:rPr lang="en-US" altLang="en-US" smtClean="0"/>
              <a:pPr>
                <a:defRPr/>
              </a:pPr>
              <a:t>15</a:t>
            </a:fld>
            <a:endParaRPr lang="en-US" altLang="en-US"/>
          </a:p>
        </p:txBody>
      </p:sp>
    </p:spTree>
    <p:extLst>
      <p:ext uri="{BB962C8B-B14F-4D97-AF65-F5344CB8AC3E}">
        <p14:creationId xmlns:p14="http://schemas.microsoft.com/office/powerpoint/2010/main" val="3922809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4B41F31B-DF1E-4ED8-8E4E-C48234BAEC78}" type="slidenum">
              <a:rPr lang="en-US" altLang="en-US"/>
              <a:pPr>
                <a:spcBef>
                  <a:spcPct val="0"/>
                </a:spcBef>
              </a:pPr>
              <a:t>16</a:t>
            </a:fld>
            <a:endParaRPr lang="en-US" alt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lvl="1" indent="0"/>
            <a:r>
              <a:rPr lang="en-US" altLang="en-US" smtClean="0"/>
              <a:t>In past, GLBT okay in Native American communities, not true today  </a:t>
            </a:r>
          </a:p>
          <a:p>
            <a:pPr marL="457200" lvl="1" indent="0"/>
            <a:r>
              <a:rPr lang="en-US" altLang="en-US" smtClean="0"/>
              <a:t>In many Latino communities, </a:t>
            </a:r>
            <a:r>
              <a:rPr lang="en-US" altLang="en-US" i="1" smtClean="0"/>
              <a:t>machismo</a:t>
            </a:r>
            <a:r>
              <a:rPr lang="en-US" altLang="en-US" smtClean="0"/>
              <a:t> and Catholicism contribute to homophobic attitudes that hamper efforts to reach Latino gay and bisexual youth with HIV prevention information.</a:t>
            </a:r>
          </a:p>
          <a:p>
            <a:pPr marL="457200" lvl="1" indent="0"/>
            <a:r>
              <a:rPr lang="en-US" altLang="en-US" smtClean="0"/>
              <a:t>Asian American and Pacific Islander GLBT youth often feel that they have shamed their families when they diverge from cultural expectations to marry and have children.</a:t>
            </a:r>
          </a:p>
          <a:p>
            <a:pPr marL="457200" lvl="1" indent="0"/>
            <a:r>
              <a:rPr lang="en-US" altLang="en-US" smtClean="0"/>
              <a:t>African American GLBT youth often face discrimination from white gay communities and rejection from homophobic black communities.</a:t>
            </a:r>
          </a:p>
          <a:p>
            <a:pPr marL="457200" lvl="1" indent="0"/>
            <a:endParaRPr lang="en-US" altLang="en-US" smtClean="0"/>
          </a:p>
          <a:p>
            <a:pPr marL="457200" lvl="1" indent="0"/>
            <a:r>
              <a:rPr lang="en-US" altLang="en-US" smtClean="0"/>
              <a:t>46% GLBT youth of color experience physical violence b/c of SO </a:t>
            </a:r>
          </a:p>
          <a:p>
            <a:pPr marL="457200" lvl="1" indent="0"/>
            <a:r>
              <a:rPr lang="en-US" altLang="en-US" smtClean="0"/>
              <a:t>48% of youth - verbally harassed in school b/c of SO &amp; race/ethnicity.</a:t>
            </a:r>
          </a:p>
          <a:p>
            <a:endParaRPr lang="en-US" altLang="en-US" smtClean="0"/>
          </a:p>
          <a:p>
            <a:pPr marL="457200" lvl="1" indent="0"/>
            <a:endParaRPr lang="en-US" altLang="en-US" smtClean="0"/>
          </a:p>
          <a:p>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Pooled data from 2015-2017 </a:t>
            </a:r>
            <a:r>
              <a:rPr lang="en-US" dirty="0" err="1" smtClean="0"/>
              <a:t>YRBS</a:t>
            </a:r>
            <a:r>
              <a:rPr lang="en-US" dirty="0" smtClean="0"/>
              <a:t> - https://www.cdc.gov/mmwr/volumes/67/wr/mm6743a4.htm?s_cid=mm6743a4_e)</a:t>
            </a:r>
            <a:endParaRPr lang="en-US" dirty="0"/>
          </a:p>
        </p:txBody>
      </p:sp>
      <p:sp>
        <p:nvSpPr>
          <p:cNvPr id="4" name="Slide Number Placeholder 3"/>
          <p:cNvSpPr>
            <a:spLocks noGrp="1"/>
          </p:cNvSpPr>
          <p:nvPr>
            <p:ph type="sldNum" sz="quarter" idx="10"/>
          </p:nvPr>
        </p:nvSpPr>
        <p:spPr/>
        <p:txBody>
          <a:bodyPr/>
          <a:lstStyle/>
          <a:p>
            <a:pPr>
              <a:defRPr/>
            </a:pPr>
            <a:fld id="{C86BB530-39C9-48CF-B7A1-428C8769D8E9}" type="slidenum">
              <a:rPr lang="en-US" altLang="en-US" smtClean="0"/>
              <a:pPr>
                <a:defRPr/>
              </a:pPr>
              <a:t>17</a:t>
            </a:fld>
            <a:endParaRPr lang="en-US" altLang="en-US"/>
          </a:p>
        </p:txBody>
      </p:sp>
    </p:spTree>
    <p:extLst>
      <p:ext uri="{BB962C8B-B14F-4D97-AF65-F5344CB8AC3E}">
        <p14:creationId xmlns:p14="http://schemas.microsoft.com/office/powerpoint/2010/main" val="19943870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F4B4B202-2FA0-4A5A-9014-4B427D09F887}" type="slidenum">
              <a:rPr lang="en-US" altLang="en-US"/>
              <a:pPr>
                <a:spcBef>
                  <a:spcPct val="0"/>
                </a:spcBef>
              </a:pPr>
              <a:t>19</a:t>
            </a:fld>
            <a:endParaRPr lang="en-US" alt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lvl="1" indent="0"/>
            <a:r>
              <a:rPr lang="en-US" altLang="en-US" smtClean="0"/>
              <a:t>GLBT youth often internalize negative societal messages regarding sexual orientation and suffer from self-hatred as well as social and emotional isolation. They may resort to substance use in attempts to manage stigma and shame, to deny same-sex sexual feelings, or as a defense against ridicule and violence.</a:t>
            </a:r>
          </a:p>
          <a:p>
            <a:pPr marL="457200" lvl="1" indent="0"/>
            <a:r>
              <a:rPr lang="en-US" altLang="en-US" smtClean="0"/>
              <a:t>A study of public high school students found that GLB students were significantly more likely to use crack cocaine, cocaine, anabolic steroids, and inhalants than were their heterosexual peers. </a:t>
            </a:r>
          </a:p>
          <a:p>
            <a:endParaRPr lang="en-US" altLang="en-US" smtClean="0"/>
          </a:p>
          <a:p>
            <a:pPr marL="457200" lvl="1" indent="0"/>
            <a:endParaRPr lang="en-US" altLang="en-US" smtClean="0"/>
          </a:p>
          <a:p>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86BB530-39C9-48CF-B7A1-428C8769D8E9}" type="slidenum">
              <a:rPr lang="en-US" altLang="en-US" smtClean="0"/>
              <a:pPr>
                <a:defRPr/>
              </a:pPr>
              <a:t>21</a:t>
            </a:fld>
            <a:endParaRPr lang="en-US" altLang="en-US"/>
          </a:p>
        </p:txBody>
      </p:sp>
    </p:spTree>
    <p:extLst>
      <p:ext uri="{BB962C8B-B14F-4D97-AF65-F5344CB8AC3E}">
        <p14:creationId xmlns:p14="http://schemas.microsoft.com/office/powerpoint/2010/main" val="810172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8" name="Rectangle 10"/>
            <p:cNvSpPr>
              <a:spLocks noChangeArrowheads="1"/>
            </p:cNvSpPr>
            <p:nvPr/>
          </p:nvSpPr>
          <p:spPr bwMode="auto">
            <a:xfrm>
              <a:off x="400" y="1536"/>
              <a:ext cx="20" cy="6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grpSp>
      <p:sp>
        <p:nvSpPr>
          <p:cNvPr id="38924" name="Rectangle 12"/>
          <p:cNvSpPr>
            <a:spLocks noGrp="1" noChangeArrowheads="1"/>
          </p:cNvSpPr>
          <p:nvPr>
            <p:ph type="ctrTitle"/>
          </p:nvPr>
        </p:nvSpPr>
        <p:spPr>
          <a:xfrm>
            <a:off x="990600" y="1676400"/>
            <a:ext cx="7772400" cy="1462088"/>
          </a:xfrm>
        </p:spPr>
        <p:txBody>
          <a:bodyPr/>
          <a:lstStyle>
            <a:lvl1pPr>
              <a:defRPr/>
            </a:lvl1pPr>
          </a:lstStyle>
          <a:p>
            <a:r>
              <a:rPr lang="en-US"/>
              <a:t>Click to edit Master title style</a:t>
            </a:r>
          </a:p>
        </p:txBody>
      </p:sp>
      <p:sp>
        <p:nvSpPr>
          <p:cNvPr id="38925"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smtClean="0">
                <a:solidFill>
                  <a:schemeClr val="bg2"/>
                </a:solidFill>
              </a:defRPr>
            </a:lvl1pPr>
          </a:lstStyle>
          <a:p>
            <a:pPr>
              <a:defRPr/>
            </a:pPr>
            <a:endParaRPr lang="en-US" alt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smtClean="0">
                <a:solidFill>
                  <a:schemeClr val="bg2"/>
                </a:solidFill>
              </a:defRPr>
            </a:lvl1pPr>
          </a:lstStyle>
          <a:p>
            <a:pPr>
              <a:defRPr/>
            </a:pPr>
            <a:endParaRPr lang="en-US" alt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smtClean="0">
                <a:solidFill>
                  <a:schemeClr val="bg2"/>
                </a:solidFill>
              </a:defRPr>
            </a:lvl1pPr>
          </a:lstStyle>
          <a:p>
            <a:pPr>
              <a:defRPr/>
            </a:pPr>
            <a:fld id="{6D441CDD-5191-40B8-901A-4A7E81385501}" type="slidenum">
              <a:rPr lang="en-US" altLang="en-US"/>
              <a:pPr>
                <a:defRPr/>
              </a:pPr>
              <a:t>‹#›</a:t>
            </a:fld>
            <a:endParaRPr lang="en-US" altLang="en-US"/>
          </a:p>
        </p:txBody>
      </p:sp>
    </p:spTree>
    <p:extLst>
      <p:ext uri="{BB962C8B-B14F-4D97-AF65-F5344CB8AC3E}">
        <p14:creationId xmlns:p14="http://schemas.microsoft.com/office/powerpoint/2010/main" val="3268351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3"/>
          <p:cNvSpPr>
            <a:spLocks noGrp="1" noChangeArrowheads="1"/>
          </p:cNvSpPr>
          <p:nvPr>
            <p:ph type="sldNum" sz="quarter" idx="12"/>
          </p:nvPr>
        </p:nvSpPr>
        <p:spPr>
          <a:ln/>
        </p:spPr>
        <p:txBody>
          <a:bodyPr/>
          <a:lstStyle>
            <a:lvl1pPr>
              <a:defRPr/>
            </a:lvl1pPr>
          </a:lstStyle>
          <a:p>
            <a:pPr>
              <a:defRPr/>
            </a:pPr>
            <a:fld id="{6446EA83-5CB1-44A6-873B-4F383D0BED15}" type="slidenum">
              <a:rPr lang="en-US" altLang="en-US"/>
              <a:pPr>
                <a:defRPr/>
              </a:pPr>
              <a:t>‹#›</a:t>
            </a:fld>
            <a:endParaRPr lang="en-US" altLang="en-US"/>
          </a:p>
        </p:txBody>
      </p:sp>
    </p:spTree>
    <p:extLst>
      <p:ext uri="{BB962C8B-B14F-4D97-AF65-F5344CB8AC3E}">
        <p14:creationId xmlns:p14="http://schemas.microsoft.com/office/powerpoint/2010/main" val="583143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3"/>
          <p:cNvSpPr>
            <a:spLocks noGrp="1" noChangeArrowheads="1"/>
          </p:cNvSpPr>
          <p:nvPr>
            <p:ph type="sldNum" sz="quarter" idx="12"/>
          </p:nvPr>
        </p:nvSpPr>
        <p:spPr>
          <a:ln/>
        </p:spPr>
        <p:txBody>
          <a:bodyPr/>
          <a:lstStyle>
            <a:lvl1pPr>
              <a:defRPr/>
            </a:lvl1pPr>
          </a:lstStyle>
          <a:p>
            <a:pPr>
              <a:defRPr/>
            </a:pPr>
            <a:fld id="{2F146CD5-FE5C-496E-ABC0-6F45EF8DD333}" type="slidenum">
              <a:rPr lang="en-US" altLang="en-US"/>
              <a:pPr>
                <a:defRPr/>
              </a:pPr>
              <a:t>‹#›</a:t>
            </a:fld>
            <a:endParaRPr lang="en-US" altLang="en-US"/>
          </a:p>
        </p:txBody>
      </p:sp>
    </p:spTree>
    <p:extLst>
      <p:ext uri="{BB962C8B-B14F-4D97-AF65-F5344CB8AC3E}">
        <p14:creationId xmlns:p14="http://schemas.microsoft.com/office/powerpoint/2010/main" val="2233769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3"/>
          <p:cNvSpPr>
            <a:spLocks noGrp="1" noChangeArrowheads="1"/>
          </p:cNvSpPr>
          <p:nvPr>
            <p:ph type="sldNum" sz="quarter" idx="12"/>
          </p:nvPr>
        </p:nvSpPr>
        <p:spPr>
          <a:ln/>
        </p:spPr>
        <p:txBody>
          <a:bodyPr/>
          <a:lstStyle>
            <a:lvl1pPr>
              <a:defRPr/>
            </a:lvl1pPr>
          </a:lstStyle>
          <a:p>
            <a:pPr>
              <a:defRPr/>
            </a:pPr>
            <a:fld id="{C1AB2A50-9B96-462A-B753-3975E42302D1}" type="slidenum">
              <a:rPr lang="en-US" altLang="en-US"/>
              <a:pPr>
                <a:defRPr/>
              </a:pPr>
              <a:t>‹#›</a:t>
            </a:fld>
            <a:endParaRPr lang="en-US" altLang="en-US"/>
          </a:p>
        </p:txBody>
      </p:sp>
    </p:spTree>
    <p:extLst>
      <p:ext uri="{BB962C8B-B14F-4D97-AF65-F5344CB8AC3E}">
        <p14:creationId xmlns:p14="http://schemas.microsoft.com/office/powerpoint/2010/main" val="3996322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3"/>
          <p:cNvSpPr>
            <a:spLocks noGrp="1" noChangeArrowheads="1"/>
          </p:cNvSpPr>
          <p:nvPr>
            <p:ph type="sldNum" sz="quarter" idx="12"/>
          </p:nvPr>
        </p:nvSpPr>
        <p:spPr>
          <a:ln/>
        </p:spPr>
        <p:txBody>
          <a:bodyPr/>
          <a:lstStyle>
            <a:lvl1pPr>
              <a:defRPr/>
            </a:lvl1pPr>
          </a:lstStyle>
          <a:p>
            <a:pPr>
              <a:defRPr/>
            </a:pPr>
            <a:fld id="{711FD7B9-1C06-4E6C-B979-FE21D206C495}" type="slidenum">
              <a:rPr lang="en-US" altLang="en-US"/>
              <a:pPr>
                <a:defRPr/>
              </a:pPr>
              <a:t>‹#›</a:t>
            </a:fld>
            <a:endParaRPr lang="en-US" altLang="en-US"/>
          </a:p>
        </p:txBody>
      </p:sp>
    </p:spTree>
    <p:extLst>
      <p:ext uri="{BB962C8B-B14F-4D97-AF65-F5344CB8AC3E}">
        <p14:creationId xmlns:p14="http://schemas.microsoft.com/office/powerpoint/2010/main" val="3417932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3"/>
          <p:cNvSpPr>
            <a:spLocks noGrp="1" noChangeArrowheads="1"/>
          </p:cNvSpPr>
          <p:nvPr>
            <p:ph type="sldNum" sz="quarter" idx="12"/>
          </p:nvPr>
        </p:nvSpPr>
        <p:spPr>
          <a:ln/>
        </p:spPr>
        <p:txBody>
          <a:bodyPr/>
          <a:lstStyle>
            <a:lvl1pPr>
              <a:defRPr/>
            </a:lvl1pPr>
          </a:lstStyle>
          <a:p>
            <a:pPr>
              <a:defRPr/>
            </a:pPr>
            <a:fld id="{D33D19FE-BCC4-4E46-BCA3-53CC46183117}" type="slidenum">
              <a:rPr lang="en-US" altLang="en-US"/>
              <a:pPr>
                <a:defRPr/>
              </a:pPr>
              <a:t>‹#›</a:t>
            </a:fld>
            <a:endParaRPr lang="en-US" altLang="en-US"/>
          </a:p>
        </p:txBody>
      </p:sp>
    </p:spTree>
    <p:extLst>
      <p:ext uri="{BB962C8B-B14F-4D97-AF65-F5344CB8AC3E}">
        <p14:creationId xmlns:p14="http://schemas.microsoft.com/office/powerpoint/2010/main" val="2841858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3"/>
          <p:cNvSpPr>
            <a:spLocks noGrp="1" noChangeArrowheads="1"/>
          </p:cNvSpPr>
          <p:nvPr>
            <p:ph type="sldNum" sz="quarter" idx="12"/>
          </p:nvPr>
        </p:nvSpPr>
        <p:spPr>
          <a:ln/>
        </p:spPr>
        <p:txBody>
          <a:bodyPr/>
          <a:lstStyle>
            <a:lvl1pPr>
              <a:defRPr/>
            </a:lvl1pPr>
          </a:lstStyle>
          <a:p>
            <a:pPr>
              <a:defRPr/>
            </a:pPr>
            <a:fld id="{87D874EF-A4D9-4A2B-BEFC-363705ADDC4A}" type="slidenum">
              <a:rPr lang="en-US" altLang="en-US"/>
              <a:pPr>
                <a:defRPr/>
              </a:pPr>
              <a:t>‹#›</a:t>
            </a:fld>
            <a:endParaRPr lang="en-US" altLang="en-US"/>
          </a:p>
        </p:txBody>
      </p:sp>
    </p:spTree>
    <p:extLst>
      <p:ext uri="{BB962C8B-B14F-4D97-AF65-F5344CB8AC3E}">
        <p14:creationId xmlns:p14="http://schemas.microsoft.com/office/powerpoint/2010/main" val="2977246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3"/>
          <p:cNvSpPr>
            <a:spLocks noGrp="1" noChangeArrowheads="1"/>
          </p:cNvSpPr>
          <p:nvPr>
            <p:ph type="sldNum" sz="quarter" idx="12"/>
          </p:nvPr>
        </p:nvSpPr>
        <p:spPr>
          <a:ln/>
        </p:spPr>
        <p:txBody>
          <a:bodyPr/>
          <a:lstStyle>
            <a:lvl1pPr>
              <a:defRPr/>
            </a:lvl1pPr>
          </a:lstStyle>
          <a:p>
            <a:pPr>
              <a:defRPr/>
            </a:pPr>
            <a:fld id="{20C37083-7390-4B80-91AD-36EE905DCC67}" type="slidenum">
              <a:rPr lang="en-US" altLang="en-US"/>
              <a:pPr>
                <a:defRPr/>
              </a:pPr>
              <a:t>‹#›</a:t>
            </a:fld>
            <a:endParaRPr lang="en-US" altLang="en-US"/>
          </a:p>
        </p:txBody>
      </p:sp>
    </p:spTree>
    <p:extLst>
      <p:ext uri="{BB962C8B-B14F-4D97-AF65-F5344CB8AC3E}">
        <p14:creationId xmlns:p14="http://schemas.microsoft.com/office/powerpoint/2010/main" val="1003808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3"/>
          <p:cNvSpPr>
            <a:spLocks noGrp="1" noChangeArrowheads="1"/>
          </p:cNvSpPr>
          <p:nvPr>
            <p:ph type="sldNum" sz="quarter" idx="12"/>
          </p:nvPr>
        </p:nvSpPr>
        <p:spPr>
          <a:ln/>
        </p:spPr>
        <p:txBody>
          <a:bodyPr/>
          <a:lstStyle>
            <a:lvl1pPr>
              <a:defRPr/>
            </a:lvl1pPr>
          </a:lstStyle>
          <a:p>
            <a:pPr>
              <a:defRPr/>
            </a:pPr>
            <a:fld id="{C3CC80DE-50C6-449D-9D8C-4444BC942B36}" type="slidenum">
              <a:rPr lang="en-US" altLang="en-US"/>
              <a:pPr>
                <a:defRPr/>
              </a:pPr>
              <a:t>‹#›</a:t>
            </a:fld>
            <a:endParaRPr lang="en-US" altLang="en-US"/>
          </a:p>
        </p:txBody>
      </p:sp>
    </p:spTree>
    <p:extLst>
      <p:ext uri="{BB962C8B-B14F-4D97-AF65-F5344CB8AC3E}">
        <p14:creationId xmlns:p14="http://schemas.microsoft.com/office/powerpoint/2010/main" val="633028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3"/>
          <p:cNvSpPr>
            <a:spLocks noGrp="1" noChangeArrowheads="1"/>
          </p:cNvSpPr>
          <p:nvPr>
            <p:ph type="sldNum" sz="quarter" idx="12"/>
          </p:nvPr>
        </p:nvSpPr>
        <p:spPr>
          <a:ln/>
        </p:spPr>
        <p:txBody>
          <a:bodyPr/>
          <a:lstStyle>
            <a:lvl1pPr>
              <a:defRPr/>
            </a:lvl1pPr>
          </a:lstStyle>
          <a:p>
            <a:pPr>
              <a:defRPr/>
            </a:pPr>
            <a:fld id="{C3720161-3DC2-4479-8A51-488D2ED4FA07}" type="slidenum">
              <a:rPr lang="en-US" altLang="en-US"/>
              <a:pPr>
                <a:defRPr/>
              </a:pPr>
              <a:t>‹#›</a:t>
            </a:fld>
            <a:endParaRPr lang="en-US" altLang="en-US"/>
          </a:p>
        </p:txBody>
      </p:sp>
    </p:spTree>
    <p:extLst>
      <p:ext uri="{BB962C8B-B14F-4D97-AF65-F5344CB8AC3E}">
        <p14:creationId xmlns:p14="http://schemas.microsoft.com/office/powerpoint/2010/main" val="160039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3"/>
          <p:cNvSpPr>
            <a:spLocks noGrp="1" noChangeArrowheads="1"/>
          </p:cNvSpPr>
          <p:nvPr>
            <p:ph type="sldNum" sz="quarter" idx="12"/>
          </p:nvPr>
        </p:nvSpPr>
        <p:spPr>
          <a:ln/>
        </p:spPr>
        <p:txBody>
          <a:bodyPr/>
          <a:lstStyle>
            <a:lvl1pPr>
              <a:defRPr/>
            </a:lvl1pPr>
          </a:lstStyle>
          <a:p>
            <a:pPr>
              <a:defRPr/>
            </a:pPr>
            <a:fld id="{FB6FE2A8-9796-49C4-9065-5C33E15FBA47}" type="slidenum">
              <a:rPr lang="en-US" altLang="en-US"/>
              <a:pPr>
                <a:defRPr/>
              </a:pPr>
              <a:t>‹#›</a:t>
            </a:fld>
            <a:endParaRPr lang="en-US" altLang="en-US"/>
          </a:p>
        </p:txBody>
      </p:sp>
    </p:spTree>
    <p:extLst>
      <p:ext uri="{BB962C8B-B14F-4D97-AF65-F5344CB8AC3E}">
        <p14:creationId xmlns:p14="http://schemas.microsoft.com/office/powerpoint/2010/main" val="3830585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417513" y="10985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eaLnBrk="1" hangingPunct="1">
              <a:defRPr/>
            </a:pPr>
            <a:endParaRPr kumimoji="1" lang="en-US" altLang="en-US" sz="2400" smtClean="0"/>
          </a:p>
        </p:txBody>
      </p:sp>
      <p:sp>
        <p:nvSpPr>
          <p:cNvPr id="1027"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eaLnBrk="1" hangingPunct="1">
              <a:defRPr/>
            </a:pPr>
            <a:endParaRPr kumimoji="1" lang="en-US" altLang="en-US" sz="2400" smtClean="0"/>
          </a:p>
        </p:txBody>
      </p:sp>
      <p:sp>
        <p:nvSpPr>
          <p:cNvPr id="1028" name="Rectangle 4"/>
          <p:cNvSpPr>
            <a:spLocks noChangeArrowheads="1"/>
          </p:cNvSpPr>
          <p:nvPr/>
        </p:nvSpPr>
        <p:spPr bwMode="ltGray">
          <a:xfrm>
            <a:off x="541338" y="15208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eaLnBrk="1" hangingPunct="1">
              <a:defRPr/>
            </a:pPr>
            <a:endParaRPr kumimoji="1" lang="en-US" altLang="en-US" sz="2400" smtClean="0"/>
          </a:p>
        </p:txBody>
      </p:sp>
      <p:sp>
        <p:nvSpPr>
          <p:cNvPr id="1029"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eaLnBrk="1" hangingPunct="1">
              <a:defRPr/>
            </a:pPr>
            <a:endParaRPr kumimoji="1" lang="en-US" altLang="en-US" sz="2400" smtClean="0"/>
          </a:p>
        </p:txBody>
      </p:sp>
      <p:sp>
        <p:nvSpPr>
          <p:cNvPr id="1030"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eaLnBrk="1" hangingPunct="1">
              <a:defRPr/>
            </a:pPr>
            <a:endParaRPr kumimoji="1" lang="en-US" altLang="en-US" sz="2400" smtClean="0"/>
          </a:p>
        </p:txBody>
      </p:sp>
      <p:sp>
        <p:nvSpPr>
          <p:cNvPr id="1031" name="Rectangle 7"/>
          <p:cNvSpPr>
            <a:spLocks noChangeArrowheads="1"/>
          </p:cNvSpPr>
          <p:nvPr/>
        </p:nvSpPr>
        <p:spPr bwMode="gray">
          <a:xfrm>
            <a:off x="762000" y="99060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eaLnBrk="1" hangingPunct="1">
              <a:defRPr/>
            </a:pPr>
            <a:endParaRPr kumimoji="1" lang="en-US" altLang="en-US" sz="2400" smtClean="0"/>
          </a:p>
        </p:txBody>
      </p:sp>
      <p:sp>
        <p:nvSpPr>
          <p:cNvPr id="1032"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eaLnBrk="1" hangingPunct="1">
              <a:defRPr/>
            </a:pPr>
            <a:endParaRPr kumimoji="1" lang="en-US" altLang="en-US" sz="2400" smtClean="0"/>
          </a:p>
        </p:txBody>
      </p:sp>
      <p:sp>
        <p:nvSpPr>
          <p:cNvPr id="1033" name="Rectangle 9"/>
          <p:cNvSpPr>
            <a:spLocks noGrp="1" noChangeArrowheads="1"/>
          </p:cNvSpPr>
          <p:nvPr>
            <p:ph type="title"/>
          </p:nvPr>
        </p:nvSpPr>
        <p:spPr bwMode="auto">
          <a:xfrm>
            <a:off x="1150938" y="214313"/>
            <a:ext cx="7793037"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7899"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smtClean="0"/>
            </a:lvl1pPr>
          </a:lstStyle>
          <a:p>
            <a:pPr>
              <a:defRPr/>
            </a:pPr>
            <a:endParaRPr lang="en-US" altLang="en-US"/>
          </a:p>
        </p:txBody>
      </p:sp>
      <p:sp>
        <p:nvSpPr>
          <p:cNvPr id="37900"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smtClean="0"/>
            </a:lvl1pPr>
          </a:lstStyle>
          <a:p>
            <a:pPr>
              <a:defRPr/>
            </a:pPr>
            <a:endParaRPr lang="en-US" altLang="en-US"/>
          </a:p>
        </p:txBody>
      </p:sp>
      <p:sp>
        <p:nvSpPr>
          <p:cNvPr id="37901"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smtClean="0"/>
            </a:lvl1pPr>
          </a:lstStyle>
          <a:p>
            <a:pPr>
              <a:defRPr/>
            </a:pPr>
            <a:fld id="{052D1F44-5F62-4013-B13D-B3AEF8A2369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34"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1.png"/><Relationship Id="rId5" Type="http://schemas.openxmlformats.org/officeDocument/2006/relationships/image" Target="../media/image2.jpe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1.png"/><Relationship Id="rId5" Type="http://schemas.openxmlformats.org/officeDocument/2006/relationships/hyperlink" Target="http://www.americaninstituteofbisexuality.org/thekleingrid/" TargetMode="External"/><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1.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1.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1.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5" Type="http://schemas.openxmlformats.org/officeDocument/2006/relationships/image" Target="../media/image1.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1.png"/><Relationship Id="rId5" Type="http://schemas.openxmlformats.org/officeDocument/2006/relationships/hyperlink" Target="file:///C:\Program%20Files\TurningPoint\2003\Questions.html" TargetMode="External"/><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1.png"/><Relationship Id="rId5" Type="http://schemas.openxmlformats.org/officeDocument/2006/relationships/hyperlink" Target="file:///C:\Program%20Files\TurningPoint\2003\Questions.html" TargetMode="External"/><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6" Type="http://schemas.openxmlformats.org/officeDocument/2006/relationships/image" Target="../media/image1.png"/><Relationship Id="rId5" Type="http://schemas.openxmlformats.org/officeDocument/2006/relationships/hyperlink" Target="file:///C:\Program%20Files\TurningPoint\2003\Questions.html" TargetMode="External"/><Relationship Id="rId4"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xml"/><Relationship Id="rId7" Type="http://schemas.openxmlformats.org/officeDocument/2006/relationships/hyperlink" Target="https://www.campusprideindex.org/" TargetMode="External"/><Relationship Id="rId2" Type="http://schemas.openxmlformats.org/officeDocument/2006/relationships/audio" Target="../media/media20.wav"/><Relationship Id="rId1" Type="http://schemas.microsoft.com/office/2007/relationships/media" Target="../media/media20.wav"/><Relationship Id="rId6" Type="http://schemas.openxmlformats.org/officeDocument/2006/relationships/hyperlink" Target="http://www.glma.org/" TargetMode="External"/><Relationship Id="rId5" Type="http://schemas.openxmlformats.org/officeDocument/2006/relationships/hyperlink" Target="http://www.hrc.org/" TargetMode="External"/><Relationship Id="rId4" Type="http://schemas.openxmlformats.org/officeDocument/2006/relationships/hyperlink" Target="http://www.glsen.org/" TargetMode="Externa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3.png"/><Relationship Id="rId4"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dirty="0" smtClean="0"/>
              <a:t>Sexual Identity</a:t>
            </a:r>
          </a:p>
        </p:txBody>
      </p:sp>
      <p:sp>
        <p:nvSpPr>
          <p:cNvPr id="4099" name="Rectangle 3"/>
          <p:cNvSpPr>
            <a:spLocks noGrp="1" noChangeArrowheads="1"/>
          </p:cNvSpPr>
          <p:nvPr>
            <p:ph type="body" idx="1"/>
          </p:nvPr>
        </p:nvSpPr>
        <p:spPr/>
        <p:txBody>
          <a:bodyPr/>
          <a:lstStyle/>
          <a:p>
            <a:pPr eaLnBrk="1" hangingPunct="1"/>
            <a:r>
              <a:rPr lang="en-US" altLang="en-US" smtClean="0"/>
              <a:t>Think of factors from Model of Sexual Being</a:t>
            </a:r>
          </a:p>
          <a:p>
            <a:pPr lvl="1" eaLnBrk="1" hangingPunct="1"/>
            <a:r>
              <a:rPr lang="en-US" altLang="en-US" smtClean="0"/>
              <a:t>Gender identity</a:t>
            </a:r>
          </a:p>
          <a:p>
            <a:pPr lvl="1" eaLnBrk="1" hangingPunct="1"/>
            <a:r>
              <a:rPr lang="en-US" altLang="en-US" smtClean="0"/>
              <a:t>Gender role</a:t>
            </a:r>
          </a:p>
          <a:p>
            <a:pPr lvl="1" eaLnBrk="1" hangingPunct="1"/>
            <a:r>
              <a:rPr lang="en-US" altLang="en-US" smtClean="0"/>
              <a:t>Biological sex</a:t>
            </a:r>
          </a:p>
          <a:p>
            <a:pPr lvl="1" eaLnBrk="1" hangingPunct="1"/>
            <a:r>
              <a:rPr lang="en-US" altLang="en-US" smtClean="0"/>
              <a:t>Sexual orientation</a:t>
            </a:r>
          </a:p>
          <a:p>
            <a:pPr lvl="1" eaLnBrk="1" hangingPunct="1"/>
            <a:endParaRPr lang="en-US" altLang="en-US" smtClean="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077200" y="587594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1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smtClean="0"/>
              <a:t>SEXUAL ORIENTATION</a:t>
            </a:r>
          </a:p>
        </p:txBody>
      </p:sp>
      <p:sp>
        <p:nvSpPr>
          <p:cNvPr id="6147" name="Rectangle 3"/>
          <p:cNvSpPr>
            <a:spLocks noGrp="1" noChangeArrowheads="1"/>
          </p:cNvSpPr>
          <p:nvPr>
            <p:ph type="body" idx="1"/>
          </p:nvPr>
        </p:nvSpPr>
        <p:spPr>
          <a:xfrm>
            <a:off x="685800" y="2017713"/>
            <a:ext cx="8269288" cy="4114800"/>
          </a:xfrm>
        </p:spPr>
        <p:txBody>
          <a:bodyPr/>
          <a:lstStyle/>
          <a:p>
            <a:pPr eaLnBrk="1" hangingPunct="1"/>
            <a:r>
              <a:rPr lang="en-US" altLang="en-US" smtClean="0"/>
              <a:t>Includes erotic, romantic, &amp; affectional</a:t>
            </a:r>
          </a:p>
          <a:p>
            <a:pPr eaLnBrk="1" hangingPunct="1"/>
            <a:r>
              <a:rPr lang="en-US" altLang="en-US" smtClean="0"/>
              <a:t>Different than just behavior</a:t>
            </a:r>
          </a:p>
          <a:p>
            <a:pPr eaLnBrk="1" hangingPunct="1"/>
            <a:r>
              <a:rPr lang="en-US" altLang="en-US" smtClean="0"/>
              <a:t>Traditional breakdown includes: </a:t>
            </a:r>
          </a:p>
          <a:p>
            <a:pPr lvl="1" eaLnBrk="1" hangingPunct="1"/>
            <a:r>
              <a:rPr lang="en-US" altLang="en-US" smtClean="0"/>
              <a:t>Heterosexual - to the other sex</a:t>
            </a:r>
          </a:p>
          <a:p>
            <a:pPr lvl="1" eaLnBrk="1" hangingPunct="1"/>
            <a:r>
              <a:rPr lang="en-US" altLang="en-US" smtClean="0"/>
              <a:t>Homosexual - to the same sex </a:t>
            </a:r>
          </a:p>
          <a:p>
            <a:pPr lvl="1" eaLnBrk="1" hangingPunct="1"/>
            <a:r>
              <a:rPr lang="en-US" altLang="en-US" smtClean="0"/>
              <a:t>Bisexual - to both sexes</a:t>
            </a:r>
          </a:p>
          <a:p>
            <a:pPr lvl="1" eaLnBrk="1" hangingPunct="1"/>
            <a:endParaRPr lang="en-US" altLang="en-US" smtClean="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01000" y="589939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5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mtClean="0"/>
              <a:t>KINSEY CONTINUUM</a:t>
            </a:r>
            <a:endParaRPr lang="en-US" altLang="en-US" i="1" smtClean="0"/>
          </a:p>
        </p:txBody>
      </p:sp>
      <p:sp>
        <p:nvSpPr>
          <p:cNvPr id="7171" name="Rectangle 3"/>
          <p:cNvSpPr>
            <a:spLocks noGrp="1" noChangeArrowheads="1"/>
          </p:cNvSpPr>
          <p:nvPr>
            <p:ph type="body" idx="1"/>
          </p:nvPr>
        </p:nvSpPr>
        <p:spPr>
          <a:xfrm>
            <a:off x="2411413" y="2209800"/>
            <a:ext cx="6351587" cy="2590800"/>
          </a:xfrm>
        </p:spPr>
        <p:txBody>
          <a:bodyPr/>
          <a:lstStyle/>
          <a:p>
            <a:pPr eaLnBrk="1" hangingPunct="1"/>
            <a:endParaRPr lang="en-US" altLang="en-US" i="1" smtClean="0"/>
          </a:p>
          <a:p>
            <a:pPr eaLnBrk="1" hangingPunct="1"/>
            <a:endParaRPr lang="en-US" altLang="en-US" i="1" smtClean="0"/>
          </a:p>
        </p:txBody>
      </p:sp>
      <p:pic>
        <p:nvPicPr>
          <p:cNvPr id="7172" name="Picture 4" descr="c11f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538" y="2133600"/>
            <a:ext cx="9525001" cy="435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34375" y="243621"/>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4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dirty="0" smtClean="0"/>
              <a:t>Klein Sexual Orientation Grid</a:t>
            </a:r>
          </a:p>
        </p:txBody>
      </p:sp>
      <p:sp>
        <p:nvSpPr>
          <p:cNvPr id="8195" name="Rectangle 3"/>
          <p:cNvSpPr>
            <a:spLocks noGrp="1" noChangeArrowheads="1"/>
          </p:cNvSpPr>
          <p:nvPr>
            <p:ph type="body" idx="1"/>
          </p:nvPr>
        </p:nvSpPr>
        <p:spPr>
          <a:xfrm>
            <a:off x="381000" y="2017713"/>
            <a:ext cx="8574088" cy="4114800"/>
          </a:xfrm>
        </p:spPr>
        <p:txBody>
          <a:bodyPr/>
          <a:lstStyle/>
          <a:p>
            <a:pPr eaLnBrk="1" hangingPunct="1">
              <a:lnSpc>
                <a:spcPct val="80000"/>
              </a:lnSpc>
            </a:pPr>
            <a:r>
              <a:rPr lang="en-US" altLang="en-US" sz="2400" smtClean="0"/>
              <a:t>Expands beyond (Kinsey and) behavior to include:</a:t>
            </a:r>
          </a:p>
          <a:p>
            <a:pPr lvl="1" eaLnBrk="1" hangingPunct="1">
              <a:lnSpc>
                <a:spcPct val="80000"/>
              </a:lnSpc>
            </a:pPr>
            <a:r>
              <a:rPr lang="en-US" altLang="en-US" sz="2000" b="1" smtClean="0"/>
              <a:t>Sexual Attraction</a:t>
            </a:r>
          </a:p>
          <a:p>
            <a:pPr lvl="1" eaLnBrk="1" hangingPunct="1">
              <a:lnSpc>
                <a:spcPct val="80000"/>
              </a:lnSpc>
            </a:pPr>
            <a:r>
              <a:rPr lang="en-US" altLang="en-US" sz="2000" b="1" smtClean="0"/>
              <a:t>Sexual Behavior</a:t>
            </a:r>
            <a:endParaRPr lang="en-US" altLang="en-US" sz="2000" smtClean="0"/>
          </a:p>
          <a:p>
            <a:pPr lvl="1" eaLnBrk="1" hangingPunct="1">
              <a:lnSpc>
                <a:spcPct val="80000"/>
              </a:lnSpc>
            </a:pPr>
            <a:r>
              <a:rPr lang="en-US" altLang="en-US" sz="2000" b="1" smtClean="0"/>
              <a:t>Sexual Fantasies</a:t>
            </a:r>
            <a:r>
              <a:rPr lang="en-US" altLang="en-US" sz="2000" smtClean="0"/>
              <a:t> </a:t>
            </a:r>
          </a:p>
          <a:p>
            <a:pPr lvl="1" eaLnBrk="1" hangingPunct="1">
              <a:lnSpc>
                <a:spcPct val="80000"/>
              </a:lnSpc>
            </a:pPr>
            <a:r>
              <a:rPr lang="en-US" altLang="en-US" sz="2000" b="1" smtClean="0"/>
              <a:t>Emotional Preference</a:t>
            </a:r>
          </a:p>
          <a:p>
            <a:pPr lvl="1" eaLnBrk="1" hangingPunct="1">
              <a:lnSpc>
                <a:spcPct val="80000"/>
              </a:lnSpc>
            </a:pPr>
            <a:r>
              <a:rPr lang="en-US" altLang="en-US" sz="2000" b="1" smtClean="0"/>
              <a:t>Social Preference</a:t>
            </a:r>
            <a:endParaRPr lang="en-US" altLang="en-US" sz="2000" smtClean="0"/>
          </a:p>
          <a:p>
            <a:pPr lvl="1" eaLnBrk="1" hangingPunct="1">
              <a:lnSpc>
                <a:spcPct val="80000"/>
              </a:lnSpc>
            </a:pPr>
            <a:r>
              <a:rPr lang="en-US" altLang="en-US" sz="2000" b="1" smtClean="0"/>
              <a:t>Lifestyle Preference</a:t>
            </a:r>
          </a:p>
          <a:p>
            <a:pPr lvl="1" eaLnBrk="1" hangingPunct="1">
              <a:lnSpc>
                <a:spcPct val="80000"/>
              </a:lnSpc>
            </a:pPr>
            <a:r>
              <a:rPr lang="en-US" altLang="en-US" sz="2000" b="1" smtClean="0"/>
              <a:t>Self Identification </a:t>
            </a:r>
            <a:endParaRPr lang="en-US" altLang="en-US" sz="2000" smtClean="0"/>
          </a:p>
          <a:p>
            <a:pPr lvl="1" eaLnBrk="1" hangingPunct="1">
              <a:lnSpc>
                <a:spcPct val="80000"/>
              </a:lnSpc>
            </a:pPr>
            <a:r>
              <a:rPr lang="en-US" altLang="en-US" sz="2000" b="1" smtClean="0"/>
              <a:t>Political Identity</a:t>
            </a:r>
          </a:p>
          <a:p>
            <a:pPr eaLnBrk="1" hangingPunct="1">
              <a:lnSpc>
                <a:spcPct val="80000"/>
              </a:lnSpc>
            </a:pPr>
            <a:r>
              <a:rPr lang="en-US" altLang="en-US" sz="2400" smtClean="0"/>
              <a:t>Also considers time</a:t>
            </a:r>
          </a:p>
          <a:p>
            <a:pPr lvl="1" eaLnBrk="1" hangingPunct="1">
              <a:lnSpc>
                <a:spcPct val="80000"/>
              </a:lnSpc>
            </a:pPr>
            <a:r>
              <a:rPr lang="en-US" altLang="en-US" sz="2000" b="1" smtClean="0"/>
              <a:t>Past:</a:t>
            </a:r>
            <a:r>
              <a:rPr lang="en-US" altLang="en-US" sz="2000" smtClean="0"/>
              <a:t> Your life up to 12 months ago.</a:t>
            </a:r>
            <a:br>
              <a:rPr lang="en-US" altLang="en-US" sz="2000" smtClean="0"/>
            </a:br>
            <a:r>
              <a:rPr lang="en-US" altLang="en-US" sz="2000" b="1" smtClean="0"/>
              <a:t>Present:</a:t>
            </a:r>
            <a:r>
              <a:rPr lang="en-US" altLang="en-US" sz="2000" smtClean="0"/>
              <a:t> The most recent 12 months </a:t>
            </a:r>
            <a:br>
              <a:rPr lang="en-US" altLang="en-US" sz="2000" smtClean="0"/>
            </a:br>
            <a:r>
              <a:rPr lang="en-US" altLang="en-US" sz="2000" b="1" smtClean="0"/>
              <a:t>Ideal:</a:t>
            </a:r>
            <a:r>
              <a:rPr lang="en-US" altLang="en-US" sz="2000" smtClean="0"/>
              <a:t> What do you think you would eventually like? </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01000" y="60198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8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Klein Sexual Orientation Grid</a:t>
            </a:r>
            <a:endParaRPr lang="en-US" dirty="0"/>
          </a:p>
        </p:txBody>
      </p:sp>
      <p:sp>
        <p:nvSpPr>
          <p:cNvPr id="3" name="Content Placeholder 2"/>
          <p:cNvSpPr>
            <a:spLocks noGrp="1"/>
          </p:cNvSpPr>
          <p:nvPr>
            <p:ph idx="1"/>
          </p:nvPr>
        </p:nvSpPr>
        <p:spPr/>
        <p:txBody>
          <a:bodyPr/>
          <a:lstStyle/>
          <a:p>
            <a:r>
              <a:rPr lang="en-US" dirty="0" smtClean="0"/>
              <a:t>More info </a:t>
            </a:r>
            <a:endParaRPr lang="en-US" dirty="0" smtClean="0"/>
          </a:p>
          <a:p>
            <a:pPr lvl="1"/>
            <a:r>
              <a:rPr lang="en-US" dirty="0">
                <a:hlinkClick r:id="rId5"/>
              </a:rPr>
              <a:t>http://www.americaninstituteofbisexuality.org/thekleingrid/</a:t>
            </a:r>
            <a:endParaRPr lang="en-US" dirty="0"/>
          </a:p>
          <a:p>
            <a:endParaRPr lang="en-US" dirty="0" smtClean="0"/>
          </a:p>
          <a:p>
            <a:r>
              <a:rPr lang="en-US" dirty="0"/>
              <a:t>Complete the scale</a:t>
            </a:r>
          </a:p>
          <a:p>
            <a:pPr lvl="1"/>
            <a:r>
              <a:rPr lang="en-US" dirty="0" smtClean="0"/>
              <a:t>https</a:t>
            </a:r>
            <a:r>
              <a:rPr lang="en-US" dirty="0"/>
              <a:t>://bi.org/en/klein-grid</a:t>
            </a:r>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81000" y="6114928"/>
            <a:ext cx="609600" cy="609600"/>
          </a:xfrm>
          <a:prstGeom prst="rect">
            <a:avLst/>
          </a:prstGeom>
        </p:spPr>
      </p:pic>
    </p:spTree>
    <p:extLst>
      <p:ext uri="{BB962C8B-B14F-4D97-AF65-F5344CB8AC3E}">
        <p14:creationId xmlns:p14="http://schemas.microsoft.com/office/powerpoint/2010/main" val="209704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9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Points from the Klein Scale</a:t>
            </a:r>
          </a:p>
        </p:txBody>
      </p:sp>
      <p:sp>
        <p:nvSpPr>
          <p:cNvPr id="9219" name="Rectangle 3"/>
          <p:cNvSpPr>
            <a:spLocks noGrp="1" noChangeArrowheads="1"/>
          </p:cNvSpPr>
          <p:nvPr>
            <p:ph type="body" idx="1"/>
          </p:nvPr>
        </p:nvSpPr>
        <p:spPr>
          <a:xfrm>
            <a:off x="762000" y="1981200"/>
            <a:ext cx="7772400" cy="4114800"/>
          </a:xfrm>
        </p:spPr>
        <p:txBody>
          <a:bodyPr/>
          <a:lstStyle/>
          <a:p>
            <a:pPr eaLnBrk="1" hangingPunct="1"/>
            <a:r>
              <a:rPr lang="en-US" altLang="en-US" sz="2800" smtClean="0"/>
              <a:t>Sexual orientation – may not consistent with sexual behavior</a:t>
            </a:r>
          </a:p>
          <a:p>
            <a:pPr eaLnBrk="1" hangingPunct="1"/>
            <a:r>
              <a:rPr lang="en-US" altLang="en-US" sz="2800" smtClean="0"/>
              <a:t>Fluidity of sexual orientation</a:t>
            </a:r>
          </a:p>
          <a:p>
            <a:pPr eaLnBrk="1" hangingPunct="1"/>
            <a:r>
              <a:rPr lang="en-US" altLang="en-US" sz="2800" smtClean="0"/>
              <a:t>Other terms: </a:t>
            </a:r>
          </a:p>
          <a:p>
            <a:pPr lvl="1" eaLnBrk="1" hangingPunct="1"/>
            <a:r>
              <a:rPr lang="en-US" altLang="en-US" sz="2400" smtClean="0"/>
              <a:t>Ambisexual – person whose sexual relationships fluctuate from same-sex to other sex partners</a:t>
            </a:r>
          </a:p>
          <a:p>
            <a:pPr lvl="1" eaLnBrk="1" hangingPunct="1"/>
            <a:r>
              <a:rPr lang="en-US" altLang="en-US" sz="2400" smtClean="0"/>
              <a:t>Pansexual (Omnisexual) - Relating to, having, or open to sexual activity of many kinds</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30662" y="5791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6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smtClean="0"/>
              <a:t>Growing use of “Asexual”</a:t>
            </a:r>
          </a:p>
        </p:txBody>
      </p:sp>
      <p:sp>
        <p:nvSpPr>
          <p:cNvPr id="10243" name="Rectangle 3"/>
          <p:cNvSpPr>
            <a:spLocks noGrp="1" noChangeArrowheads="1"/>
          </p:cNvSpPr>
          <p:nvPr>
            <p:ph type="body" idx="1"/>
          </p:nvPr>
        </p:nvSpPr>
        <p:spPr/>
        <p:txBody>
          <a:bodyPr/>
          <a:lstStyle/>
          <a:p>
            <a:pPr eaLnBrk="1" hangingPunct="1"/>
            <a:r>
              <a:rPr lang="en-US" altLang="en-US" sz="2400" dirty="0" smtClean="0"/>
              <a:t>Asexual: A person who does not experience sexual attraction </a:t>
            </a:r>
          </a:p>
          <a:p>
            <a:pPr eaLnBrk="1" hangingPunct="1"/>
            <a:r>
              <a:rPr lang="en-US" altLang="en-US" sz="2400" dirty="0" smtClean="0"/>
              <a:t>Some have no interest in intimacy or sexual experience while some still “like” others and want intimate relationships</a:t>
            </a:r>
          </a:p>
          <a:p>
            <a:pPr eaLnBrk="1" hangingPunct="1"/>
            <a:r>
              <a:rPr lang="en-US" altLang="en-US" sz="2400" dirty="0" smtClean="0"/>
              <a:t>One study showed about 1% of individuals are asexual </a:t>
            </a:r>
          </a:p>
          <a:p>
            <a:pPr eaLnBrk="1" hangingPunct="1"/>
            <a:r>
              <a:rPr lang="en-US" altLang="en-US" sz="2400" dirty="0" smtClean="0"/>
              <a:t>Resource: Asexual Visibility and Education Network http://www.asexuality.org</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77200" y="609734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4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z="3800" dirty="0" smtClean="0"/>
              <a:t>Cause of sexual orientation</a:t>
            </a:r>
          </a:p>
        </p:txBody>
      </p:sp>
      <p:sp>
        <p:nvSpPr>
          <p:cNvPr id="11267" name="Rectangle 3"/>
          <p:cNvSpPr>
            <a:spLocks noGrp="1" noChangeArrowheads="1"/>
          </p:cNvSpPr>
          <p:nvPr>
            <p:ph type="body" idx="1"/>
          </p:nvPr>
        </p:nvSpPr>
        <p:spPr>
          <a:xfrm>
            <a:off x="457200" y="2017713"/>
            <a:ext cx="8497888" cy="4114800"/>
          </a:xfrm>
        </p:spPr>
        <p:txBody>
          <a:bodyPr/>
          <a:lstStyle/>
          <a:p>
            <a:pPr eaLnBrk="1" hangingPunct="1"/>
            <a:r>
              <a:rPr lang="en-US" altLang="en-US" sz="2800" dirty="0" smtClean="0">
                <a:sym typeface="Wingdings" pitchFamily="2" charset="2"/>
              </a:rPr>
              <a:t>Nothing definitive related to g</a:t>
            </a:r>
            <a:r>
              <a:rPr lang="en-US" sz="2800" dirty="0" smtClean="0"/>
              <a:t>enetic, hormonal, developmental, social and cultural influences </a:t>
            </a:r>
          </a:p>
          <a:p>
            <a:pPr eaLnBrk="1" hangingPunct="1"/>
            <a:r>
              <a:rPr lang="en-US" sz="2800" dirty="0" smtClean="0"/>
              <a:t>Nature and nurture both play complex roles; most people experience little or no sense of choice</a:t>
            </a:r>
          </a:p>
          <a:p>
            <a:pPr eaLnBrk="1" hangingPunct="1"/>
            <a:r>
              <a:rPr lang="en-US" altLang="en-US" sz="2800" dirty="0" smtClean="0">
                <a:sym typeface="Wingdings" pitchFamily="2" charset="2"/>
              </a:rPr>
              <a:t>Reparative therapy – “changing sexual orientation” not supported by mental health orgs</a:t>
            </a:r>
          </a:p>
          <a:p>
            <a:pPr lvl="1" eaLnBrk="1" hangingPunct="1"/>
            <a:r>
              <a:rPr lang="en-US" altLang="en-US" dirty="0" smtClean="0">
                <a:sym typeface="Wingdings" pitchFamily="2" charset="2"/>
              </a:rPr>
              <a:t>Some states making illegal for children</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41338" y="6073898"/>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527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mtClean="0"/>
              <a:t>Language of Sexual Minorities</a:t>
            </a:r>
          </a:p>
        </p:txBody>
      </p:sp>
      <p:sp>
        <p:nvSpPr>
          <p:cNvPr id="12291" name="Rectangle 3"/>
          <p:cNvSpPr>
            <a:spLocks noGrp="1" noChangeArrowheads="1"/>
          </p:cNvSpPr>
          <p:nvPr>
            <p:ph type="body" idx="1"/>
          </p:nvPr>
        </p:nvSpPr>
        <p:spPr/>
        <p:txBody>
          <a:bodyPr/>
          <a:lstStyle/>
          <a:p>
            <a:pPr eaLnBrk="1" hangingPunct="1"/>
            <a:endParaRPr lang="en-US" altLang="en-US" sz="2800" dirty="0" smtClean="0"/>
          </a:p>
        </p:txBody>
      </p:sp>
      <p:sp>
        <p:nvSpPr>
          <p:cNvPr id="3" name="Content Placeholder 2"/>
          <p:cNvSpPr>
            <a:spLocks noGrp="1"/>
          </p:cNvSpPr>
          <p:nvPr>
            <p:ph sz="half" idx="2"/>
          </p:nvPr>
        </p:nvSpPr>
        <p:spPr/>
        <p:txBody>
          <a:bodyPr/>
          <a:lstStyle/>
          <a:p>
            <a:r>
              <a:rPr lang="en-US" altLang="en-US" dirty="0" smtClean="0"/>
              <a:t>GLBTTIQQAA</a:t>
            </a:r>
            <a:endParaRPr lang="en-US" altLang="en-US" dirty="0"/>
          </a:p>
          <a:p>
            <a:endParaRPr lang="en-US" dirty="0"/>
          </a:p>
        </p:txBody>
      </p:sp>
      <p:sp>
        <p:nvSpPr>
          <p:cNvPr id="4" name="Text Placeholder 3"/>
          <p:cNvSpPr>
            <a:spLocks noGrp="1"/>
          </p:cNvSpPr>
          <p:nvPr>
            <p:ph type="body" sz="quarter" idx="3"/>
          </p:nvPr>
        </p:nvSpPr>
        <p:spPr/>
        <p:txBody>
          <a:bodyPr/>
          <a:lstStyle/>
          <a:p>
            <a:endParaRPr lang="en-US"/>
          </a:p>
        </p:txBody>
      </p:sp>
      <p:sp>
        <p:nvSpPr>
          <p:cNvPr id="5" name="Content Placeholder 4"/>
          <p:cNvSpPr>
            <a:spLocks noGrp="1"/>
          </p:cNvSpPr>
          <p:nvPr>
            <p:ph sz="quarter" idx="4"/>
          </p:nvPr>
        </p:nvSpPr>
        <p:spPr/>
        <p:txBody>
          <a:bodyPr/>
          <a:lstStyle/>
          <a:p>
            <a:pPr lvl="1" eaLnBrk="1" hangingPunct="1"/>
            <a:r>
              <a:rPr lang="en-US" altLang="en-US" sz="2400" dirty="0"/>
              <a:t>Gay</a:t>
            </a:r>
          </a:p>
          <a:p>
            <a:pPr lvl="1" eaLnBrk="1" hangingPunct="1"/>
            <a:r>
              <a:rPr lang="en-US" altLang="en-US" sz="2400" dirty="0"/>
              <a:t>Lesbian</a:t>
            </a:r>
          </a:p>
          <a:p>
            <a:pPr lvl="1" eaLnBrk="1" hangingPunct="1"/>
            <a:r>
              <a:rPr lang="en-US" altLang="en-US" sz="2400" dirty="0"/>
              <a:t>Bisexual</a:t>
            </a:r>
          </a:p>
          <a:p>
            <a:pPr lvl="1" eaLnBrk="1" hangingPunct="1"/>
            <a:r>
              <a:rPr lang="en-US" altLang="en-US" sz="2400" dirty="0"/>
              <a:t>Transgender</a:t>
            </a:r>
          </a:p>
          <a:p>
            <a:pPr lvl="1" eaLnBrk="1" hangingPunct="1"/>
            <a:r>
              <a:rPr lang="en-US" altLang="en-US" sz="2400" dirty="0"/>
              <a:t>Transsexual</a:t>
            </a:r>
          </a:p>
          <a:p>
            <a:pPr lvl="1" eaLnBrk="1" hangingPunct="1"/>
            <a:r>
              <a:rPr lang="en-US" altLang="en-US" sz="2400" dirty="0" smtClean="0"/>
              <a:t>Intersex</a:t>
            </a:r>
            <a:endParaRPr lang="en-US" altLang="en-US" sz="2400" dirty="0"/>
          </a:p>
          <a:p>
            <a:pPr lvl="1" eaLnBrk="1" hangingPunct="1"/>
            <a:r>
              <a:rPr lang="en-US" altLang="en-US" sz="2400" dirty="0"/>
              <a:t>Queer</a:t>
            </a:r>
          </a:p>
          <a:p>
            <a:pPr lvl="1" eaLnBrk="1" hangingPunct="1"/>
            <a:r>
              <a:rPr lang="en-US" altLang="en-US" sz="2400" dirty="0"/>
              <a:t>Questioning</a:t>
            </a:r>
          </a:p>
          <a:p>
            <a:pPr lvl="1" eaLnBrk="1" hangingPunct="1"/>
            <a:r>
              <a:rPr lang="en-US" altLang="en-US" sz="2400" dirty="0"/>
              <a:t>Ally</a:t>
            </a:r>
          </a:p>
          <a:p>
            <a:pPr lvl="1" eaLnBrk="1" hangingPunct="1"/>
            <a:r>
              <a:rPr lang="en-US" altLang="en-US" sz="2400" dirty="0"/>
              <a:t>Asexual</a:t>
            </a:r>
          </a:p>
          <a:p>
            <a:endParaRPr lang="en-US"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05680" y="609685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5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dirty="0" smtClean="0"/>
              <a:t>Prejudice and Discrimination</a:t>
            </a:r>
          </a:p>
        </p:txBody>
      </p:sp>
      <p:sp>
        <p:nvSpPr>
          <p:cNvPr id="14339" name="Rectangle 3"/>
          <p:cNvSpPr>
            <a:spLocks noGrp="1" noChangeArrowheads="1"/>
          </p:cNvSpPr>
          <p:nvPr>
            <p:ph type="body" idx="1"/>
          </p:nvPr>
        </p:nvSpPr>
        <p:spPr>
          <a:xfrm>
            <a:off x="609600" y="2017713"/>
            <a:ext cx="8345488" cy="4114800"/>
          </a:xfrm>
        </p:spPr>
        <p:txBody>
          <a:bodyPr/>
          <a:lstStyle/>
          <a:p>
            <a:pPr eaLnBrk="1" hangingPunct="1"/>
            <a:r>
              <a:rPr lang="en-US" altLang="en-US" dirty="0" smtClean="0"/>
              <a:t>Homophobia</a:t>
            </a:r>
          </a:p>
          <a:p>
            <a:pPr eaLnBrk="1" hangingPunct="1"/>
            <a:r>
              <a:rPr lang="en-US" altLang="en-US" dirty="0" err="1" smtClean="0"/>
              <a:t>Homonegativism</a:t>
            </a:r>
            <a:r>
              <a:rPr lang="en-US" altLang="en-US" dirty="0" smtClean="0"/>
              <a:t> </a:t>
            </a:r>
          </a:p>
          <a:p>
            <a:pPr eaLnBrk="1" hangingPunct="1"/>
            <a:r>
              <a:rPr lang="en-US" altLang="en-US" dirty="0" smtClean="0"/>
              <a:t>Heterosexism</a:t>
            </a:r>
          </a:p>
          <a:p>
            <a:pPr eaLnBrk="1" hangingPunct="1"/>
            <a:r>
              <a:rPr lang="en-US" altLang="en-US" dirty="0" err="1" smtClean="0"/>
              <a:t>Biphobia</a:t>
            </a:r>
            <a:endParaRPr lang="en-US" altLang="en-US" dirty="0" smtClean="0"/>
          </a:p>
          <a:p>
            <a:pPr lvl="1" eaLnBrk="1" hangingPunct="1"/>
            <a:r>
              <a:rPr lang="en-US" altLang="en-US" dirty="0" smtClean="0"/>
              <a:t>Dual marginalization</a:t>
            </a:r>
          </a:p>
          <a:p>
            <a:pPr lvl="1" eaLnBrk="1" hangingPunct="1">
              <a:buFont typeface="Wingdings" pitchFamily="2" charset="2"/>
              <a:buNone/>
            </a:pPr>
            <a:endParaRPr lang="en-US" altLang="en-US" dirty="0" smtClean="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34375" y="6038728"/>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21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Coming out</a:t>
            </a:r>
            <a:endParaRPr lang="en-US" dirty="0"/>
          </a:p>
        </p:txBody>
      </p:sp>
      <p:sp>
        <p:nvSpPr>
          <p:cNvPr id="3" name="Content Placeholder 2"/>
          <p:cNvSpPr>
            <a:spLocks noGrp="1"/>
          </p:cNvSpPr>
          <p:nvPr>
            <p:ph idx="1"/>
          </p:nvPr>
        </p:nvSpPr>
        <p:spPr>
          <a:xfrm>
            <a:off x="304800" y="2017713"/>
            <a:ext cx="8650288" cy="4114800"/>
          </a:xfrm>
        </p:spPr>
        <p:txBody>
          <a:bodyPr/>
          <a:lstStyle/>
          <a:p>
            <a:r>
              <a:rPr lang="en-US" dirty="0" smtClean="0"/>
              <a:t>Process</a:t>
            </a:r>
          </a:p>
          <a:p>
            <a:pPr lvl="1" eaLnBrk="1" hangingPunct="1"/>
            <a:r>
              <a:rPr lang="en-US" altLang="en-US" dirty="0" smtClean="0"/>
              <a:t>Acknowledging </a:t>
            </a:r>
          </a:p>
          <a:p>
            <a:pPr lvl="1" eaLnBrk="1" hangingPunct="1"/>
            <a:r>
              <a:rPr lang="en-US" altLang="en-US" dirty="0" smtClean="0"/>
              <a:t>Accepting</a:t>
            </a:r>
          </a:p>
          <a:p>
            <a:pPr lvl="1" eaLnBrk="1" hangingPunct="1"/>
            <a:r>
              <a:rPr lang="en-US" altLang="en-US" dirty="0" smtClean="0"/>
              <a:t>Openly expressing one’s orientation</a:t>
            </a:r>
          </a:p>
          <a:p>
            <a:r>
              <a:rPr lang="en-US" dirty="0" smtClean="0"/>
              <a:t>Can influence and be influenced by other identities</a:t>
            </a:r>
          </a:p>
          <a:p>
            <a:pPr lvl="1"/>
            <a:r>
              <a:rPr lang="en-US" dirty="0" smtClean="0"/>
              <a:t>Ethnic, religious, gender</a:t>
            </a:r>
          </a:p>
          <a:p>
            <a:endParaRPr lang="en-US" dirty="0" smtClean="0"/>
          </a:p>
          <a:p>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53400" y="6132513"/>
            <a:ext cx="609600" cy="609600"/>
          </a:xfrm>
          <a:prstGeom prst="rect">
            <a:avLst/>
          </a:prstGeom>
        </p:spPr>
      </p:pic>
    </p:spTree>
    <p:extLst>
      <p:ext uri="{BB962C8B-B14F-4D97-AF65-F5344CB8AC3E}">
        <p14:creationId xmlns:p14="http://schemas.microsoft.com/office/powerpoint/2010/main" val="199862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348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 this…</a:t>
            </a:r>
            <a:endParaRPr lang="en-US" dirty="0"/>
          </a:p>
        </p:txBody>
      </p:sp>
      <p:sp>
        <p:nvSpPr>
          <p:cNvPr id="3" name="Content Placeholder 2"/>
          <p:cNvSpPr>
            <a:spLocks noGrp="1"/>
          </p:cNvSpPr>
          <p:nvPr>
            <p:ph idx="1"/>
          </p:nvPr>
        </p:nvSpPr>
        <p:spPr>
          <a:xfrm>
            <a:off x="381000" y="2017713"/>
            <a:ext cx="8574088" cy="4114800"/>
          </a:xfrm>
        </p:spPr>
        <p:txBody>
          <a:bodyPr/>
          <a:lstStyle/>
          <a:p>
            <a:pPr eaLnBrk="1" hangingPunct="1">
              <a:lnSpc>
                <a:spcPct val="80000"/>
              </a:lnSpc>
            </a:pPr>
            <a:r>
              <a:rPr lang="en-US" altLang="en-US" sz="2800" dirty="0" smtClean="0"/>
              <a:t>If you’re </a:t>
            </a:r>
            <a:r>
              <a:rPr lang="en-US" altLang="en-US" sz="2800" dirty="0" smtClean="0"/>
              <a:t>straight, how </a:t>
            </a:r>
            <a:r>
              <a:rPr lang="en-US" altLang="en-US" sz="2800" dirty="0" smtClean="0"/>
              <a:t>you would answer these questions: </a:t>
            </a:r>
          </a:p>
          <a:p>
            <a:pPr lvl="1" eaLnBrk="1" hangingPunct="1">
              <a:lnSpc>
                <a:spcPct val="80000"/>
              </a:lnSpc>
            </a:pPr>
            <a:r>
              <a:rPr lang="en-US" altLang="en-US" sz="2400" dirty="0" smtClean="0"/>
              <a:t>What do you think caused your heterosexuality?</a:t>
            </a:r>
          </a:p>
          <a:p>
            <a:pPr lvl="1" eaLnBrk="1" hangingPunct="1">
              <a:lnSpc>
                <a:spcPct val="80000"/>
              </a:lnSpc>
            </a:pPr>
            <a:r>
              <a:rPr lang="en-US" altLang="en-US" sz="2400" dirty="0" smtClean="0"/>
              <a:t>When and how did you decide you were a heterosexual?</a:t>
            </a:r>
          </a:p>
          <a:p>
            <a:pPr lvl="1" eaLnBrk="1" hangingPunct="1">
              <a:lnSpc>
                <a:spcPct val="80000"/>
              </a:lnSpc>
            </a:pPr>
            <a:r>
              <a:rPr lang="en-US" altLang="en-US" sz="2400" dirty="0" smtClean="0"/>
              <a:t>Is it possible that your heterosexuality is just a phase you may grow out of?</a:t>
            </a:r>
          </a:p>
          <a:p>
            <a:pPr lvl="1" eaLnBrk="1" hangingPunct="1">
              <a:lnSpc>
                <a:spcPct val="80000"/>
              </a:lnSpc>
            </a:pPr>
            <a:r>
              <a:rPr lang="en-US" altLang="en-US" sz="2400" dirty="0" smtClean="0"/>
              <a:t>If you’ve never slept with a person of the same sex, is it possible that all you need is a good gay lover?</a:t>
            </a:r>
          </a:p>
          <a:p>
            <a:pPr lvl="1" eaLnBrk="1" hangingPunct="1">
              <a:lnSpc>
                <a:spcPct val="80000"/>
              </a:lnSpc>
            </a:pPr>
            <a:r>
              <a:rPr lang="en-US" altLang="en-US" sz="2400" dirty="0" smtClean="0"/>
              <a:t>The majority of child molesters are heterosexual. With that in mind, do you consider it safe to expose your child to heterosexual teachers?</a:t>
            </a:r>
          </a:p>
          <a:p>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41338" y="6132513"/>
            <a:ext cx="609600" cy="609600"/>
          </a:xfrm>
          <a:prstGeom prst="rect">
            <a:avLst/>
          </a:prstGeom>
        </p:spPr>
      </p:pic>
    </p:spTree>
    <p:extLst>
      <p:ext uri="{BB962C8B-B14F-4D97-AF65-F5344CB8AC3E}">
        <p14:creationId xmlns:p14="http://schemas.microsoft.com/office/powerpoint/2010/main" val="813980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4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Legal Issues</a:t>
            </a:r>
          </a:p>
        </p:txBody>
      </p:sp>
      <p:sp>
        <p:nvSpPr>
          <p:cNvPr id="17411" name="Rectangle 3"/>
          <p:cNvSpPr>
            <a:spLocks noGrp="1" noChangeArrowheads="1"/>
          </p:cNvSpPr>
          <p:nvPr>
            <p:ph type="body" idx="1"/>
          </p:nvPr>
        </p:nvSpPr>
        <p:spPr>
          <a:xfrm>
            <a:off x="381000" y="1828800"/>
            <a:ext cx="8574088" cy="4303713"/>
          </a:xfrm>
        </p:spPr>
        <p:txBody>
          <a:bodyPr/>
          <a:lstStyle/>
          <a:p>
            <a:pPr eaLnBrk="1" hangingPunct="1"/>
            <a:r>
              <a:rPr lang="en-US" altLang="en-US" dirty="0" smtClean="0"/>
              <a:t>Same sex sexual activities legal – Lawrence v TX (2003)</a:t>
            </a:r>
          </a:p>
          <a:p>
            <a:pPr eaLnBrk="1" hangingPunct="1"/>
            <a:r>
              <a:rPr lang="en-US" altLang="en-US" dirty="0" smtClean="0"/>
              <a:t>State Maps - </a:t>
            </a:r>
            <a:r>
              <a:rPr lang="en-US" altLang="en-US" dirty="0"/>
              <a:t>https://www.hrc.org/resources/state-equality-index</a:t>
            </a:r>
            <a:endParaRPr lang="en-US" altLang="en-US" dirty="0" smtClean="0"/>
          </a:p>
          <a:p>
            <a:pPr lvl="1" eaLnBrk="1" hangingPunct="1"/>
            <a:r>
              <a:rPr lang="en-US" altLang="en-US" dirty="0" smtClean="0"/>
              <a:t>Discrimination for employment &amp; housing</a:t>
            </a:r>
          </a:p>
          <a:p>
            <a:pPr lvl="1" eaLnBrk="1" hangingPunct="1"/>
            <a:r>
              <a:rPr lang="en-US" altLang="en-US" dirty="0" smtClean="0"/>
              <a:t>Parenting </a:t>
            </a:r>
            <a:r>
              <a:rPr lang="en-US" altLang="en-US" dirty="0" smtClean="0"/>
              <a:t>laws</a:t>
            </a:r>
          </a:p>
          <a:p>
            <a:pPr lvl="1" eaLnBrk="1" hangingPunct="1"/>
            <a:r>
              <a:rPr lang="en-US" altLang="en-US" dirty="0" smtClean="0"/>
              <a:t>Hate crime laws</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01000" y="5827713"/>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160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t>Open GLB Youth</a:t>
            </a:r>
          </a:p>
        </p:txBody>
      </p:sp>
      <p:sp>
        <p:nvSpPr>
          <p:cNvPr id="21507" name="Rectangle 3"/>
          <p:cNvSpPr>
            <a:spLocks noGrp="1" noChangeArrowheads="1"/>
          </p:cNvSpPr>
          <p:nvPr>
            <p:ph type="body" idx="1"/>
          </p:nvPr>
        </p:nvSpPr>
        <p:spPr>
          <a:xfrm>
            <a:off x="685800" y="2017713"/>
            <a:ext cx="8269288" cy="4078287"/>
          </a:xfrm>
        </p:spPr>
        <p:txBody>
          <a:bodyPr/>
          <a:lstStyle/>
          <a:p>
            <a:pPr eaLnBrk="1" hangingPunct="1"/>
            <a:r>
              <a:rPr lang="en-US" altLang="en-US" smtClean="0"/>
              <a:t>Possible Family Rejection &amp; School Dangerous</a:t>
            </a:r>
          </a:p>
          <a:p>
            <a:pPr lvl="1" eaLnBrk="1" hangingPunct="1"/>
            <a:r>
              <a:rPr lang="en-US" altLang="en-US" smtClean="0"/>
              <a:t>Thrown out of home</a:t>
            </a:r>
          </a:p>
          <a:p>
            <a:pPr lvl="1" eaLnBrk="1" hangingPunct="1"/>
            <a:r>
              <a:rPr lang="en-US" altLang="en-US" smtClean="0"/>
              <a:t>Mistreated or made focus of family's dysfunction. </a:t>
            </a:r>
          </a:p>
          <a:p>
            <a:pPr lvl="1" eaLnBrk="1" hangingPunct="1"/>
            <a:r>
              <a:rPr lang="en-US" altLang="en-US" smtClean="0"/>
              <a:t>25-40% of homeless youth may be GLB</a:t>
            </a:r>
          </a:p>
          <a:p>
            <a:pPr lvl="1" eaLnBrk="1" hangingPunct="1"/>
            <a:r>
              <a:rPr lang="en-US" altLang="en-US" smtClean="0"/>
              <a:t>Verbal &amp; physical harassment</a:t>
            </a:r>
          </a:p>
        </p:txBody>
      </p:sp>
      <p:sp>
        <p:nvSpPr>
          <p:cNvPr id="21508" name="FlagCount" hidden="1">
            <a:hlinkClick r:id="rId5"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lvl1pPr>
              <a:spcBef>
                <a:spcPct val="20000"/>
              </a:spcBef>
              <a:buClr>
                <a:schemeClr val="folHlink"/>
              </a:buClr>
              <a:buSzPct val="60000"/>
              <a:buFont typeface="Wingdings" pitchFamily="2" charset="2"/>
              <a:buChar char="n"/>
              <a:defRPr sz="3200">
                <a:solidFill>
                  <a:schemeClr val="tx1"/>
                </a:solidFill>
                <a:latin typeface="Tahoma"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itchFamily="34" charset="0"/>
              </a:defRPr>
            </a:lvl9pPr>
          </a:lstStyle>
          <a:p>
            <a:pPr algn="ctr">
              <a:spcBef>
                <a:spcPct val="0"/>
              </a:spcBef>
              <a:buClrTx/>
              <a:buSzTx/>
              <a:buFontTx/>
              <a:buNone/>
            </a:pPr>
            <a:r>
              <a:rPr lang="en-US" altLang="en-US" sz="1400" b="1"/>
              <a:t>0</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077200" y="5827713"/>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2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YRBS</a:t>
            </a:r>
            <a:r>
              <a:rPr lang="en-US" dirty="0" smtClean="0"/>
              <a:t> data on </a:t>
            </a:r>
            <a:r>
              <a:rPr lang="en-US" dirty="0" err="1" smtClean="0"/>
              <a:t>LGB</a:t>
            </a:r>
            <a:r>
              <a:rPr lang="en-US" dirty="0" smtClean="0"/>
              <a:t> youth - 2015</a:t>
            </a:r>
            <a:endParaRPr lang="en-US" dirty="0"/>
          </a:p>
        </p:txBody>
      </p:sp>
      <p:sp>
        <p:nvSpPr>
          <p:cNvPr id="3" name="Content Placeholder 2"/>
          <p:cNvSpPr>
            <a:spLocks noGrp="1"/>
          </p:cNvSpPr>
          <p:nvPr>
            <p:ph idx="1"/>
          </p:nvPr>
        </p:nvSpPr>
        <p:spPr>
          <a:xfrm>
            <a:off x="381000" y="2017713"/>
            <a:ext cx="8574088" cy="4114800"/>
          </a:xfrm>
        </p:spPr>
        <p:txBody>
          <a:bodyPr/>
          <a:lstStyle/>
          <a:p>
            <a:r>
              <a:rPr lang="en-US" sz="2400" dirty="0" smtClean="0"/>
              <a:t>10</a:t>
            </a:r>
            <a:r>
              <a:rPr lang="en-US" sz="2400" dirty="0"/>
              <a:t>% </a:t>
            </a:r>
            <a:r>
              <a:rPr lang="en-US" sz="2400" dirty="0" smtClean="0"/>
              <a:t>- </a:t>
            </a:r>
            <a:r>
              <a:rPr lang="en-US" sz="2400" dirty="0"/>
              <a:t>threatened or injured with </a:t>
            </a:r>
            <a:r>
              <a:rPr lang="en-US" sz="2400" dirty="0" smtClean="0"/>
              <a:t>weapon </a:t>
            </a:r>
            <a:r>
              <a:rPr lang="en-US" sz="2400" dirty="0"/>
              <a:t>on school property</a:t>
            </a:r>
          </a:p>
          <a:p>
            <a:r>
              <a:rPr lang="en-US" sz="2400" dirty="0"/>
              <a:t>34% </a:t>
            </a:r>
            <a:r>
              <a:rPr lang="en-US" sz="2400" dirty="0" smtClean="0"/>
              <a:t>- bullied </a:t>
            </a:r>
            <a:r>
              <a:rPr lang="en-US" sz="2400" dirty="0"/>
              <a:t>on school property</a:t>
            </a:r>
          </a:p>
          <a:p>
            <a:r>
              <a:rPr lang="en-US" sz="2400" dirty="0"/>
              <a:t>28% </a:t>
            </a:r>
            <a:r>
              <a:rPr lang="en-US" sz="2400" dirty="0" smtClean="0"/>
              <a:t>- bullied </a:t>
            </a:r>
            <a:r>
              <a:rPr lang="en-US" sz="2400" dirty="0"/>
              <a:t>electronically</a:t>
            </a:r>
          </a:p>
          <a:p>
            <a:r>
              <a:rPr lang="en-US" sz="2400" dirty="0"/>
              <a:t>23% of </a:t>
            </a:r>
            <a:r>
              <a:rPr lang="en-US" sz="2400" dirty="0" smtClean="0"/>
              <a:t>those who </a:t>
            </a:r>
            <a:r>
              <a:rPr lang="en-US" sz="2400" dirty="0"/>
              <a:t>had dated or went out with someone during the 12 months before the survey had experienced sexual dating violence in the prior year</a:t>
            </a:r>
          </a:p>
          <a:p>
            <a:r>
              <a:rPr lang="en-US" sz="2400" dirty="0"/>
              <a:t>18% </a:t>
            </a:r>
            <a:r>
              <a:rPr lang="en-US" sz="2400" dirty="0" smtClean="0"/>
              <a:t>- experienced </a:t>
            </a:r>
            <a:r>
              <a:rPr lang="en-US" sz="2400" dirty="0"/>
              <a:t>physical dating violence</a:t>
            </a:r>
          </a:p>
          <a:p>
            <a:r>
              <a:rPr lang="en-US" sz="2400" dirty="0"/>
              <a:t>18% </a:t>
            </a:r>
            <a:r>
              <a:rPr lang="en-US" sz="2400" dirty="0" smtClean="0"/>
              <a:t>- had </a:t>
            </a:r>
            <a:r>
              <a:rPr lang="en-US" sz="2400" dirty="0"/>
              <a:t>been forced to have sexual intercourse at some point in their lives</a:t>
            </a:r>
            <a:r>
              <a:rPr lang="en-US" sz="2400" dirty="0" smtClean="0"/>
              <a:t>.</a:t>
            </a:r>
            <a:endParaRPr lang="en-US" sz="2400" dirty="0"/>
          </a:p>
          <a:p>
            <a:endParaRPr lang="en-US" sz="24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77200" y="6132513"/>
            <a:ext cx="609600" cy="609600"/>
          </a:xfrm>
          <a:prstGeom prst="rect">
            <a:avLst/>
          </a:prstGeom>
        </p:spPr>
      </p:pic>
    </p:spTree>
    <p:extLst>
      <p:ext uri="{BB962C8B-B14F-4D97-AF65-F5344CB8AC3E}">
        <p14:creationId xmlns:p14="http://schemas.microsoft.com/office/powerpoint/2010/main" val="1914125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20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z="3500" smtClean="0"/>
              <a:t>GLBT Youth of Color</a:t>
            </a:r>
          </a:p>
        </p:txBody>
      </p:sp>
      <p:sp>
        <p:nvSpPr>
          <p:cNvPr id="22531" name="Rectangle 3"/>
          <p:cNvSpPr>
            <a:spLocks noGrp="1" noChangeArrowheads="1"/>
          </p:cNvSpPr>
          <p:nvPr>
            <p:ph type="body" idx="1"/>
          </p:nvPr>
        </p:nvSpPr>
        <p:spPr>
          <a:xfrm>
            <a:off x="609600" y="2017713"/>
            <a:ext cx="8345488" cy="4383087"/>
          </a:xfrm>
        </p:spPr>
        <p:txBody>
          <a:bodyPr/>
          <a:lstStyle/>
          <a:p>
            <a:pPr eaLnBrk="1" hangingPunct="1"/>
            <a:r>
              <a:rPr lang="en-US" altLang="en-US" smtClean="0"/>
              <a:t>Additional Challenges </a:t>
            </a:r>
          </a:p>
          <a:p>
            <a:pPr eaLnBrk="1" hangingPunct="1"/>
            <a:endParaRPr lang="en-US" altLang="en-US" smtClean="0"/>
          </a:p>
          <a:p>
            <a:pPr eaLnBrk="1" hangingPunct="1"/>
            <a:r>
              <a:rPr lang="en-US" altLang="en-US" smtClean="0"/>
              <a:t>Many ethnic minority communities reinforce negative ideas.</a:t>
            </a:r>
          </a:p>
          <a:p>
            <a:pPr eaLnBrk="1" hangingPunct="1"/>
            <a:endParaRPr lang="en-US" altLang="en-US" smtClean="0"/>
          </a:p>
          <a:p>
            <a:pPr eaLnBrk="1" hangingPunct="1"/>
            <a:r>
              <a:rPr lang="en-US" altLang="en-US" smtClean="0"/>
              <a:t>Almost ½ GLBT youth of color experience physical violence &amp; verbal harassment</a:t>
            </a:r>
          </a:p>
        </p:txBody>
      </p:sp>
      <p:sp>
        <p:nvSpPr>
          <p:cNvPr id="22532" name="FlagCount" hidden="1">
            <a:hlinkClick r:id="rId5"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lvl1pPr>
              <a:spcBef>
                <a:spcPct val="20000"/>
              </a:spcBef>
              <a:buClr>
                <a:schemeClr val="folHlink"/>
              </a:buClr>
              <a:buSzPct val="60000"/>
              <a:buFont typeface="Wingdings" pitchFamily="2" charset="2"/>
              <a:buChar char="n"/>
              <a:defRPr sz="3200">
                <a:solidFill>
                  <a:schemeClr val="tx1"/>
                </a:solidFill>
                <a:latin typeface="Tahoma"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itchFamily="34" charset="0"/>
              </a:defRPr>
            </a:lvl9pPr>
          </a:lstStyle>
          <a:p>
            <a:pPr algn="ctr">
              <a:spcBef>
                <a:spcPct val="0"/>
              </a:spcBef>
              <a:buClrTx/>
              <a:buSzTx/>
              <a:buFontTx/>
              <a:buNone/>
            </a:pPr>
            <a:r>
              <a:rPr lang="en-US" altLang="en-US" sz="1400" b="1"/>
              <a:t>0</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001000" y="60960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3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Association with health</a:t>
            </a:r>
            <a:endParaRPr lang="en-US" dirty="0"/>
          </a:p>
        </p:txBody>
      </p:sp>
      <p:sp>
        <p:nvSpPr>
          <p:cNvPr id="3" name="Content Placeholder 2"/>
          <p:cNvSpPr>
            <a:spLocks noGrp="1"/>
          </p:cNvSpPr>
          <p:nvPr>
            <p:ph idx="1"/>
          </p:nvPr>
        </p:nvSpPr>
        <p:spPr>
          <a:xfrm>
            <a:off x="609600" y="1981200"/>
            <a:ext cx="8001000" cy="4151313"/>
          </a:xfrm>
        </p:spPr>
        <p:txBody>
          <a:bodyPr/>
          <a:lstStyle/>
          <a:p>
            <a:r>
              <a:rPr lang="en-US" sz="2800" dirty="0" smtClean="0"/>
              <a:t>Lesbians/bisexual female youth more likely to use cigarettes </a:t>
            </a:r>
            <a:r>
              <a:rPr lang="en-US" sz="2800" dirty="0"/>
              <a:t>&amp; </a:t>
            </a:r>
            <a:r>
              <a:rPr lang="en-US" sz="2800" dirty="0" smtClean="0"/>
              <a:t>marijuana</a:t>
            </a:r>
          </a:p>
          <a:p>
            <a:r>
              <a:rPr lang="en-US" sz="2800" dirty="0" smtClean="0"/>
              <a:t>Bisexual </a:t>
            </a:r>
            <a:r>
              <a:rPr lang="en-US" sz="2800" dirty="0"/>
              <a:t>females </a:t>
            </a:r>
            <a:r>
              <a:rPr lang="en-US" sz="2800" dirty="0" smtClean="0"/>
              <a:t>also more likely to use alcohol </a:t>
            </a:r>
          </a:p>
          <a:p>
            <a:r>
              <a:rPr lang="en-US" sz="2800" dirty="0" smtClean="0"/>
              <a:t>Lesbians, bisexual females &amp; females unsure of their identity had higher </a:t>
            </a:r>
            <a:r>
              <a:rPr lang="en-US" sz="2800" dirty="0"/>
              <a:t>cocaine, heroin, methamphetamines, ecstasy</a:t>
            </a:r>
            <a:r>
              <a:rPr lang="en-US" sz="2800" dirty="0" smtClean="0"/>
              <a:t>, &amp; inhalant use</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12723" y="6109067"/>
            <a:ext cx="609600" cy="609600"/>
          </a:xfrm>
          <a:prstGeom prst="rect">
            <a:avLst/>
          </a:prstGeom>
        </p:spPr>
      </p:pic>
    </p:spTree>
    <p:extLst>
      <p:ext uri="{BB962C8B-B14F-4D97-AF65-F5344CB8AC3E}">
        <p14:creationId xmlns:p14="http://schemas.microsoft.com/office/powerpoint/2010/main" val="2430823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1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Association with health - 2</a:t>
            </a:r>
            <a:endParaRPr lang="en-US" dirty="0"/>
          </a:p>
        </p:txBody>
      </p:sp>
      <p:sp>
        <p:nvSpPr>
          <p:cNvPr id="3" name="Content Placeholder 2"/>
          <p:cNvSpPr>
            <a:spLocks noGrp="1"/>
          </p:cNvSpPr>
          <p:nvPr>
            <p:ph idx="1"/>
          </p:nvPr>
        </p:nvSpPr>
        <p:spPr>
          <a:xfrm>
            <a:off x="381000" y="2017713"/>
            <a:ext cx="8574088" cy="4114800"/>
          </a:xfrm>
        </p:spPr>
        <p:txBody>
          <a:bodyPr/>
          <a:lstStyle/>
          <a:p>
            <a:r>
              <a:rPr lang="en-US" sz="2800" dirty="0"/>
              <a:t>Bisexual males more likely to use cigarette </a:t>
            </a:r>
          </a:p>
          <a:p>
            <a:r>
              <a:rPr lang="en-US" sz="2800" dirty="0"/>
              <a:t>Compared to heterosexual males, cocaine, heroin, methamphetamines, ecstasy, &amp; inhalant use higher among gay, bisexual and males unsure of their sexual identity </a:t>
            </a:r>
          </a:p>
          <a:p>
            <a:r>
              <a:rPr lang="en-US" sz="2800" dirty="0"/>
              <a:t>Sexual minority females and males reported feeling sad or hopeless, considering attempting suicide, making a suicide plan, and attempting suicide more than their heterosexual peers</a:t>
            </a:r>
          </a:p>
          <a:p>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234119" y="6132513"/>
            <a:ext cx="609600" cy="609600"/>
          </a:xfrm>
          <a:prstGeom prst="rect">
            <a:avLst/>
          </a:prstGeom>
        </p:spPr>
      </p:pic>
    </p:spTree>
    <p:extLst>
      <p:ext uri="{BB962C8B-B14F-4D97-AF65-F5344CB8AC3E}">
        <p14:creationId xmlns:p14="http://schemas.microsoft.com/office/powerpoint/2010/main" val="676948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8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mute="1">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sz="3200" b="1" smtClean="0"/>
              <a:t>Few + Role Models</a:t>
            </a:r>
          </a:p>
        </p:txBody>
      </p:sp>
      <p:sp>
        <p:nvSpPr>
          <p:cNvPr id="24579" name="Rectangle 3"/>
          <p:cNvSpPr>
            <a:spLocks noGrp="1" noChangeArrowheads="1"/>
          </p:cNvSpPr>
          <p:nvPr>
            <p:ph type="body" idx="1"/>
          </p:nvPr>
        </p:nvSpPr>
        <p:spPr>
          <a:xfrm>
            <a:off x="304800" y="2017713"/>
            <a:ext cx="8650288" cy="4383087"/>
          </a:xfrm>
        </p:spPr>
        <p:txBody>
          <a:bodyPr/>
          <a:lstStyle/>
          <a:p>
            <a:pPr eaLnBrk="1" hangingPunct="1"/>
            <a:r>
              <a:rPr lang="en-US" altLang="en-US" sz="2800" dirty="0" smtClean="0"/>
              <a:t>Learn from TV, movies and media how to be “lesbian” or “gay”</a:t>
            </a:r>
          </a:p>
          <a:p>
            <a:pPr eaLnBrk="1" hangingPunct="1"/>
            <a:r>
              <a:rPr lang="en-US" altLang="en-US" sz="2800" dirty="0" smtClean="0"/>
              <a:t>While more people visible, often because of consumerism issues</a:t>
            </a:r>
          </a:p>
          <a:p>
            <a:pPr eaLnBrk="1" hangingPunct="1"/>
            <a:r>
              <a:rPr lang="en-US" altLang="en-US" sz="2800" dirty="0" smtClean="0"/>
              <a:t>Internalized </a:t>
            </a:r>
            <a:r>
              <a:rPr lang="en-US" altLang="en-US" sz="2800" dirty="0" smtClean="0"/>
              <a:t>homophobia </a:t>
            </a:r>
          </a:p>
          <a:p>
            <a:r>
              <a:rPr lang="en-US" altLang="en-US" sz="2800" dirty="0" smtClean="0"/>
              <a:t>Changing legal </a:t>
            </a:r>
            <a:r>
              <a:rPr lang="en-US" altLang="en-US" sz="2800" dirty="0"/>
              <a:t>issues</a:t>
            </a:r>
          </a:p>
          <a:p>
            <a:r>
              <a:rPr lang="en-US" altLang="en-US" sz="2800" dirty="0" smtClean="0"/>
              <a:t>It </a:t>
            </a:r>
            <a:r>
              <a:rPr lang="en-US" altLang="en-US" sz="2800" dirty="0"/>
              <a:t>Gets Better</a:t>
            </a:r>
          </a:p>
          <a:p>
            <a:pPr lvl="1"/>
            <a:r>
              <a:rPr lang="en-US" altLang="en-US" dirty="0"/>
              <a:t>http://www.itgetsbetter.org/</a:t>
            </a:r>
          </a:p>
          <a:p>
            <a:pPr eaLnBrk="1" hangingPunct="1"/>
            <a:endParaRPr lang="en-US" altLang="en-US" sz="2800" dirty="0" smtClean="0"/>
          </a:p>
          <a:p>
            <a:pPr eaLnBrk="1" hangingPunct="1"/>
            <a:endParaRPr lang="en-US" altLang="en-US" sz="2800" dirty="0" smtClean="0"/>
          </a:p>
        </p:txBody>
      </p:sp>
      <p:sp>
        <p:nvSpPr>
          <p:cNvPr id="24580" name="FlagCount" hidden="1">
            <a:hlinkClick r:id="rId5"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lvl1pPr>
              <a:spcBef>
                <a:spcPct val="20000"/>
              </a:spcBef>
              <a:buClr>
                <a:schemeClr val="folHlink"/>
              </a:buClr>
              <a:buSzPct val="60000"/>
              <a:buFont typeface="Wingdings" pitchFamily="2" charset="2"/>
              <a:buChar char="n"/>
              <a:defRPr sz="3200">
                <a:solidFill>
                  <a:schemeClr val="tx1"/>
                </a:solidFill>
                <a:latin typeface="Tahoma"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itchFamily="34" charset="0"/>
              </a:defRPr>
            </a:lvl9pPr>
          </a:lstStyle>
          <a:p>
            <a:pPr algn="ctr">
              <a:spcBef>
                <a:spcPct val="0"/>
              </a:spcBef>
              <a:buClrTx/>
              <a:buSzTx/>
              <a:buFontTx/>
              <a:buNone/>
            </a:pPr>
            <a:r>
              <a:rPr lang="en-US" altLang="en-US" sz="1400" b="1"/>
              <a:t>0</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696200" y="5791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56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smtClean="0"/>
              <a:t>Resources</a:t>
            </a:r>
          </a:p>
        </p:txBody>
      </p:sp>
      <p:sp>
        <p:nvSpPr>
          <p:cNvPr id="28675" name="Rectangle 3"/>
          <p:cNvSpPr>
            <a:spLocks noGrp="1" noChangeArrowheads="1"/>
          </p:cNvSpPr>
          <p:nvPr>
            <p:ph type="body" idx="1"/>
          </p:nvPr>
        </p:nvSpPr>
        <p:spPr>
          <a:xfrm>
            <a:off x="304800" y="1981199"/>
            <a:ext cx="8839200" cy="4495801"/>
          </a:xfrm>
        </p:spPr>
        <p:txBody>
          <a:bodyPr/>
          <a:lstStyle/>
          <a:p>
            <a:pPr eaLnBrk="1" hangingPunct="1">
              <a:lnSpc>
                <a:spcPct val="80000"/>
              </a:lnSpc>
            </a:pPr>
            <a:r>
              <a:rPr lang="en-US" altLang="en-US" sz="2000" dirty="0" smtClean="0">
                <a:latin typeface="Arial Black" pitchFamily="34" charset="0"/>
              </a:rPr>
              <a:t>The Gay, Lesbian and Straight Education Network (GLSEN) </a:t>
            </a:r>
            <a:r>
              <a:rPr lang="en-US" altLang="en-US" sz="2000" dirty="0" smtClean="0">
                <a:latin typeface="Arial Black" pitchFamily="34" charset="0"/>
                <a:hlinkClick r:id="rId4"/>
              </a:rPr>
              <a:t>http://www.glsen.org</a:t>
            </a:r>
            <a:endParaRPr lang="en-US" altLang="en-US" sz="2000" dirty="0" smtClean="0">
              <a:latin typeface="Arial Black" pitchFamily="34" charset="0"/>
            </a:endParaRPr>
          </a:p>
          <a:p>
            <a:pPr eaLnBrk="1" hangingPunct="1">
              <a:lnSpc>
                <a:spcPct val="80000"/>
              </a:lnSpc>
            </a:pPr>
            <a:endParaRPr lang="en-US" altLang="en-US" sz="2000" dirty="0" smtClean="0">
              <a:latin typeface="Arial Black" pitchFamily="34" charset="0"/>
            </a:endParaRPr>
          </a:p>
          <a:p>
            <a:pPr eaLnBrk="1" hangingPunct="1">
              <a:lnSpc>
                <a:spcPct val="80000"/>
              </a:lnSpc>
            </a:pPr>
            <a:r>
              <a:rPr lang="en-US" altLang="en-US" sz="2000" dirty="0" smtClean="0">
                <a:latin typeface="Arial Black" pitchFamily="34" charset="0"/>
              </a:rPr>
              <a:t>Human Rights Campaign (HRC) </a:t>
            </a:r>
            <a:r>
              <a:rPr lang="en-US" altLang="en-US" sz="2000" dirty="0" smtClean="0">
                <a:latin typeface="Arial Black" pitchFamily="34" charset="0"/>
                <a:hlinkClick r:id="rId5"/>
              </a:rPr>
              <a:t>http://www.hrc.org</a:t>
            </a:r>
            <a:r>
              <a:rPr lang="en-US" altLang="en-US" sz="2000" dirty="0" smtClean="0">
                <a:latin typeface="Arial Black" pitchFamily="34" charset="0"/>
              </a:rPr>
              <a:t> </a:t>
            </a:r>
          </a:p>
          <a:p>
            <a:pPr eaLnBrk="1" hangingPunct="1">
              <a:lnSpc>
                <a:spcPct val="80000"/>
              </a:lnSpc>
            </a:pPr>
            <a:endParaRPr lang="en-US" altLang="en-US" sz="2000" dirty="0" smtClean="0">
              <a:latin typeface="Arial Black" pitchFamily="34" charset="0"/>
            </a:endParaRPr>
          </a:p>
          <a:p>
            <a:pPr eaLnBrk="1" hangingPunct="1">
              <a:lnSpc>
                <a:spcPct val="80000"/>
              </a:lnSpc>
            </a:pPr>
            <a:r>
              <a:rPr lang="en-US" altLang="en-US" sz="2000" dirty="0" smtClean="0">
                <a:latin typeface="Arial Black" pitchFamily="34" charset="0"/>
              </a:rPr>
              <a:t>PFLAG </a:t>
            </a:r>
            <a:r>
              <a:rPr lang="en-US" altLang="en-US" sz="2000" dirty="0" smtClean="0">
                <a:solidFill>
                  <a:schemeClr val="hlink"/>
                </a:solidFill>
                <a:latin typeface="Arial Black" pitchFamily="34" charset="0"/>
              </a:rPr>
              <a:t>http://www.pflag.org</a:t>
            </a:r>
          </a:p>
          <a:p>
            <a:pPr eaLnBrk="1" hangingPunct="1">
              <a:lnSpc>
                <a:spcPct val="80000"/>
              </a:lnSpc>
            </a:pPr>
            <a:endParaRPr lang="en-US" altLang="en-US" sz="2000" dirty="0" smtClean="0">
              <a:latin typeface="Arial Black" pitchFamily="34" charset="0"/>
            </a:endParaRPr>
          </a:p>
          <a:p>
            <a:pPr eaLnBrk="1" hangingPunct="1">
              <a:lnSpc>
                <a:spcPct val="80000"/>
              </a:lnSpc>
            </a:pPr>
            <a:r>
              <a:rPr lang="en-US" altLang="en-US" sz="2000" dirty="0" smtClean="0">
                <a:latin typeface="Arial Black" pitchFamily="34" charset="0"/>
              </a:rPr>
              <a:t>Bisexual Resource Center (BRC) </a:t>
            </a:r>
            <a:r>
              <a:rPr lang="en-US" altLang="en-US" sz="2000" dirty="0" smtClean="0">
                <a:solidFill>
                  <a:schemeClr val="hlink"/>
                </a:solidFill>
                <a:latin typeface="Arial Black" pitchFamily="34" charset="0"/>
              </a:rPr>
              <a:t>http://www.biresource.org</a:t>
            </a:r>
          </a:p>
          <a:p>
            <a:pPr eaLnBrk="1" hangingPunct="1">
              <a:lnSpc>
                <a:spcPct val="80000"/>
              </a:lnSpc>
            </a:pPr>
            <a:endParaRPr lang="en-US" altLang="en-US" sz="2000" dirty="0" smtClean="0">
              <a:latin typeface="Arial Black" pitchFamily="34" charset="0"/>
            </a:endParaRPr>
          </a:p>
          <a:p>
            <a:pPr eaLnBrk="1" hangingPunct="1">
              <a:lnSpc>
                <a:spcPct val="80000"/>
              </a:lnSpc>
            </a:pPr>
            <a:r>
              <a:rPr lang="en-US" altLang="en-US" sz="2000" dirty="0" smtClean="0">
                <a:latin typeface="Arial Black" pitchFamily="34" charset="0"/>
              </a:rPr>
              <a:t>National Gay and Lesbian Task Force </a:t>
            </a:r>
            <a:r>
              <a:rPr lang="en-US" altLang="en-US" sz="2000" dirty="0" smtClean="0">
                <a:solidFill>
                  <a:schemeClr val="hlink"/>
                </a:solidFill>
                <a:latin typeface="Arial Black" pitchFamily="34" charset="0"/>
              </a:rPr>
              <a:t>http://www.ngltf.org</a:t>
            </a:r>
            <a:r>
              <a:rPr lang="en-US" altLang="en-US" sz="2000" dirty="0" smtClean="0">
                <a:latin typeface="Arial Black" pitchFamily="34" charset="0"/>
              </a:rPr>
              <a:t/>
            </a:r>
            <a:br>
              <a:rPr lang="en-US" altLang="en-US" sz="2000" dirty="0" smtClean="0">
                <a:latin typeface="Arial Black" pitchFamily="34" charset="0"/>
              </a:rPr>
            </a:br>
            <a:endParaRPr lang="en-US" altLang="en-US" sz="2000" dirty="0" smtClean="0">
              <a:latin typeface="Arial Black" pitchFamily="34" charset="0"/>
            </a:endParaRPr>
          </a:p>
          <a:p>
            <a:pPr eaLnBrk="1" hangingPunct="1">
              <a:lnSpc>
                <a:spcPct val="80000"/>
              </a:lnSpc>
            </a:pPr>
            <a:r>
              <a:rPr lang="en-US" altLang="en-US" sz="2000" dirty="0" smtClean="0">
                <a:latin typeface="Arial Black" pitchFamily="34" charset="0"/>
              </a:rPr>
              <a:t>Gay and Lesbian Medical Association (GLMA) </a:t>
            </a:r>
            <a:r>
              <a:rPr lang="en-US" altLang="en-US" sz="2000" dirty="0" smtClean="0">
                <a:latin typeface="Arial Black" pitchFamily="34" charset="0"/>
                <a:hlinkClick r:id="rId6"/>
              </a:rPr>
              <a:t>http://www.glma.org</a:t>
            </a:r>
            <a:endParaRPr lang="en-US" altLang="en-US" sz="2000" dirty="0" smtClean="0">
              <a:latin typeface="Arial Black" pitchFamily="34" charset="0"/>
            </a:endParaRPr>
          </a:p>
          <a:p>
            <a:pPr eaLnBrk="1" hangingPunct="1">
              <a:lnSpc>
                <a:spcPct val="80000"/>
              </a:lnSpc>
            </a:pPr>
            <a:endParaRPr lang="en-US" altLang="en-US" sz="2000" dirty="0">
              <a:latin typeface="Arial Black" pitchFamily="34" charset="0"/>
            </a:endParaRPr>
          </a:p>
          <a:p>
            <a:pPr eaLnBrk="1" hangingPunct="1">
              <a:lnSpc>
                <a:spcPct val="80000"/>
              </a:lnSpc>
            </a:pPr>
            <a:r>
              <a:rPr lang="en-US" altLang="en-US" sz="2000" dirty="0" smtClean="0">
                <a:latin typeface="Arial Black" pitchFamily="34" charset="0"/>
              </a:rPr>
              <a:t>Campus Index - </a:t>
            </a:r>
            <a:r>
              <a:rPr lang="en-US" altLang="en-US" sz="2000" dirty="0">
                <a:latin typeface="Arial Black" pitchFamily="34" charset="0"/>
                <a:hlinkClick r:id="rId7"/>
              </a:rPr>
              <a:t>https://www.campusprideindex.org</a:t>
            </a:r>
            <a:r>
              <a:rPr lang="en-US" altLang="en-US" sz="2000" dirty="0" smtClean="0">
                <a:latin typeface="Arial Black" pitchFamily="34" charset="0"/>
                <a:hlinkClick r:id="rId7"/>
              </a:rPr>
              <a:t>/</a:t>
            </a:r>
            <a:endParaRPr lang="en-US" altLang="en-US" sz="2000" dirty="0" smtClean="0">
              <a:latin typeface="Arial Black" pitchFamily="34" charset="0"/>
            </a:endParaRPr>
          </a:p>
          <a:p>
            <a:pPr eaLnBrk="1" hangingPunct="1">
              <a:lnSpc>
                <a:spcPct val="80000"/>
              </a:lnSpc>
            </a:pPr>
            <a:endParaRPr lang="en-US" altLang="en-US" sz="2000" dirty="0"/>
          </a:p>
          <a:p>
            <a:pPr eaLnBrk="1" hangingPunct="1">
              <a:lnSpc>
                <a:spcPct val="80000"/>
              </a:lnSpc>
            </a:pPr>
            <a:endParaRPr lang="en-US" altLang="en-US" sz="2000" dirty="0" smtClean="0">
              <a:latin typeface="Arial Black" pitchFamily="34" charset="0"/>
            </a:endParaRP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077200" y="58674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5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Support</a:t>
            </a:r>
            <a:endParaRPr lang="en-US" dirty="0"/>
          </a:p>
        </p:txBody>
      </p:sp>
      <p:sp>
        <p:nvSpPr>
          <p:cNvPr id="3" name="Content Placeholder 2"/>
          <p:cNvSpPr>
            <a:spLocks noGrp="1"/>
          </p:cNvSpPr>
          <p:nvPr>
            <p:ph idx="1"/>
          </p:nvPr>
        </p:nvSpPr>
        <p:spPr>
          <a:xfrm>
            <a:off x="762000" y="2017713"/>
            <a:ext cx="8193088" cy="4114800"/>
          </a:xfrm>
        </p:spPr>
        <p:txBody>
          <a:bodyPr/>
          <a:lstStyle/>
          <a:p>
            <a:r>
              <a:rPr lang="en-US" dirty="0"/>
              <a:t>https://www.youtube.com/watch?v=EpfLklSG2dQ&amp;feature=emb_logo</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24800" y="5864226"/>
            <a:ext cx="609600" cy="609600"/>
          </a:xfrm>
          <a:prstGeom prst="rect">
            <a:avLst/>
          </a:prstGeom>
        </p:spPr>
      </p:pic>
    </p:spTree>
    <p:extLst>
      <p:ext uri="{BB962C8B-B14F-4D97-AF65-F5344CB8AC3E}">
        <p14:creationId xmlns:p14="http://schemas.microsoft.com/office/powerpoint/2010/main" val="283855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44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Blends</Template>
  <TotalTime>1926</TotalTime>
  <Words>2925</Words>
  <Application>Microsoft Office PowerPoint</Application>
  <PresentationFormat>On-screen Show (4:3)</PresentationFormat>
  <Paragraphs>234</Paragraphs>
  <Slides>21</Slides>
  <Notes>17</Notes>
  <HiddenSlides>0</HiddenSlides>
  <MMClips>21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 Black</vt:lpstr>
      <vt:lpstr>Tahoma</vt:lpstr>
      <vt:lpstr>Times New Roman</vt:lpstr>
      <vt:lpstr>Wingdings</vt:lpstr>
      <vt:lpstr>Blends</vt:lpstr>
      <vt:lpstr>Sexual Identity</vt:lpstr>
      <vt:lpstr>SEXUAL ORIENTATION</vt:lpstr>
      <vt:lpstr>KINSEY CONTINUUM</vt:lpstr>
      <vt:lpstr>Klein Sexual Orientation Grid</vt:lpstr>
      <vt:lpstr>Klein Sexual Orientation Grid</vt:lpstr>
      <vt:lpstr>Points from the Klein Scale</vt:lpstr>
      <vt:lpstr>Growing use of “Asexual”</vt:lpstr>
      <vt:lpstr>Cause of sexual orientation</vt:lpstr>
      <vt:lpstr>Language of Sexual Minorities</vt:lpstr>
      <vt:lpstr>Prejudice and Discrimination</vt:lpstr>
      <vt:lpstr>Coming out</vt:lpstr>
      <vt:lpstr>Consider this…</vt:lpstr>
      <vt:lpstr>Legal Issues</vt:lpstr>
      <vt:lpstr>Open GLB Youth</vt:lpstr>
      <vt:lpstr>YRBS data on LGB youth - 2015</vt:lpstr>
      <vt:lpstr>GLBT Youth of Color</vt:lpstr>
      <vt:lpstr>Association with health</vt:lpstr>
      <vt:lpstr>Association with health - 2</vt:lpstr>
      <vt:lpstr>Few + Role Models</vt:lpstr>
      <vt:lpstr>Resources</vt:lpstr>
      <vt:lpstr>Importance of Support</vt:lpstr>
    </vt:vector>
  </TitlesOfParts>
  <Company>Jones &amp; Bartlett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OBJECTIVES</dc:title>
  <dc:creator>epearson</dc:creator>
  <cp:lastModifiedBy>Sara Oswalt</cp:lastModifiedBy>
  <cp:revision>104</cp:revision>
  <dcterms:created xsi:type="dcterms:W3CDTF">1999-08-02T14:00:50Z</dcterms:created>
  <dcterms:modified xsi:type="dcterms:W3CDTF">2020-10-15T19:11:26Z</dcterms:modified>
</cp:coreProperties>
</file>